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A_6113DC2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C_BE0DB97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56" r:id="rId5"/>
    <p:sldId id="343" r:id="rId6"/>
    <p:sldId id="346" r:id="rId7"/>
    <p:sldId id="378" r:id="rId8"/>
    <p:sldId id="348" r:id="rId9"/>
    <p:sldId id="345" r:id="rId10"/>
    <p:sldId id="347" r:id="rId11"/>
    <p:sldId id="379" r:id="rId12"/>
    <p:sldId id="381" r:id="rId13"/>
    <p:sldId id="382" r:id="rId14"/>
    <p:sldId id="383" r:id="rId15"/>
    <p:sldId id="314" r:id="rId16"/>
  </p:sldIdLst>
  <p:sldSz cx="24384000" cy="13716000"/>
  <p:notesSz cx="6858000" cy="9144000"/>
  <p:embeddedFontLst>
    <p:embeddedFont>
      <p:font typeface="Amazon Ember Light" panose="020B0403020204020204" pitchFamily="34" charset="0"/>
      <p:regular r:id="rId18"/>
      <p:italic r:id="rId19"/>
    </p:embeddedFont>
    <p:embeddedFont>
      <p:font typeface="Ember Modern Display Standard" panose="020B0503020204020204" pitchFamily="34" charset="0"/>
      <p:regular r:id="rId20"/>
      <p:bold r:id="rId21"/>
    </p:embeddedFont>
    <p:embeddedFont>
      <p:font typeface="Ember Modern Display Standard Bold" panose="020B0503020204020204" pitchFamily="34" charset="0"/>
      <p:bold r:id="rId22"/>
    </p:embeddedFont>
    <p:embeddedFont>
      <p:font typeface="Ember Modern Display Standard Regular" panose="020B0503020204020204" pitchFamily="34" charset="0"/>
      <p:regular r:id="rId23"/>
      <p:bold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1pPr>
    <a:lvl2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2pPr>
    <a:lvl3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3pPr>
    <a:lvl4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4pPr>
    <a:lvl5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5pPr>
    <a:lvl6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6pPr>
    <a:lvl7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7pPr>
    <a:lvl8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8pPr>
    <a:lvl9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E31AA5-8663-0BE9-7FC8-C1902ECC6FEC}" name="Frantzen, Desiree" initials="DF" userId="S::desfra@amazon.de::5bd2e413-db92-40ce-8674-52e650597d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Husseny, Reham" initials="eR" lastIdx="1" clrIdx="0">
    <p:extLst>
      <p:ext uri="{19B8F6BF-5375-455C-9EA6-DF929625EA0E}">
        <p15:presenceInfo xmlns:p15="http://schemas.microsoft.com/office/powerpoint/2012/main" userId="S-1-5-21-1407069837-2091007605-538272213-46623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41A"/>
    <a:srgbClr val="0478FF"/>
    <a:srgbClr val="0F161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726"/>
  </p:normalViewPr>
  <p:slideViewPr>
    <p:cSldViewPr snapToGrid="0">
      <p:cViewPr varScale="1">
        <p:scale>
          <a:sx n="53" d="100"/>
          <a:sy n="53" d="100"/>
        </p:scale>
        <p:origin x="200" y="480"/>
      </p:cViewPr>
      <p:guideLst>
        <p:guide orient="horz" pos="4320"/>
        <p:guide pos="76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8/10/relationships/authors" Target="authors.xml"/></Relationships>
</file>

<file path=ppt/comments/modernComment_15A_6113DC29.xml><?xml version="1.0" encoding="utf-8"?>
<p188:cmLst xmlns:a="http://schemas.openxmlformats.org/drawingml/2006/main" xmlns:r="http://schemas.openxmlformats.org/officeDocument/2006/relationships" xmlns:p188="http://schemas.microsoft.com/office/powerpoint/2018/8/main">
  <p188:cm id="{F364B824-4DBA-45F8-A6FC-7A7CBD8D6572}" authorId="{06E31AA5-8663-0BE9-7FC8-C1902ECC6FEC}" status="resolved" created="2025-09-02T10:44:44.663" complete="100000">
    <ac:deMkLst xmlns:ac="http://schemas.microsoft.com/office/drawing/2013/main/command">
      <pc:docMk xmlns:pc="http://schemas.microsoft.com/office/powerpoint/2013/main/command"/>
      <pc:sldMk xmlns:pc="http://schemas.microsoft.com/office/powerpoint/2013/main/command" cId="1628691497" sldId="346"/>
      <ac:spMk id="9" creationId="{8CA23CA3-0576-EDD5-85E7-38E8E361D007}"/>
    </ac:deMkLst>
    <p188:txBody>
      <a:bodyPr/>
      <a:lstStyle/>
      <a:p>
        <a:r>
          <a:rPr lang="en-US"/>
          <a:t>Also FC / destination FC changes?</a:t>
        </a:r>
      </a:p>
    </p188:txBody>
  </p188:cm>
</p188:cmLst>
</file>

<file path=ppt/comments/modernComment_15C_BE0DB97C.xml><?xml version="1.0" encoding="utf-8"?>
<p188:cmLst xmlns:a="http://schemas.openxmlformats.org/drawingml/2006/main" xmlns:r="http://schemas.openxmlformats.org/officeDocument/2006/relationships" xmlns:p188="http://schemas.microsoft.com/office/powerpoint/2018/8/main">
  <p188:cm id="{D9761F81-4370-413B-8C09-2D0B1378371F}" authorId="{06E31AA5-8663-0BE9-7FC8-C1902ECC6FEC}" status="resolved" created="2025-09-02T10:46:10.005" complete="100000">
    <ac:deMkLst xmlns:ac="http://schemas.microsoft.com/office/drawing/2013/main/command">
      <pc:docMk xmlns:pc="http://schemas.microsoft.com/office/powerpoint/2013/main/command"/>
      <pc:sldMk xmlns:pc="http://schemas.microsoft.com/office/powerpoint/2013/main/command" cId="3188570492" sldId="348"/>
      <ac:spMk id="2" creationId="{8A4C3AA1-1AB1-43B5-8A4D-68D7D720A60E}"/>
    </ac:deMkLst>
    <p188:txBody>
      <a:bodyPr/>
      <a:lstStyle/>
      <a:p>
        <a:r>
          <a:rPr lang="en-US"/>
          <a:t>Central - spelling mistake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1143000" y="685800"/>
            <a:ext cx="4572000" cy="3429000"/>
          </a:xfrm>
          <a:prstGeom prst="rect">
            <a:avLst/>
          </a:prstGeom>
        </p:spPr>
        <p:txBody>
          <a:bodyPr/>
          <a:lstStyle/>
          <a:p>
            <a:endParaRPr/>
          </a:p>
        </p:txBody>
      </p:sp>
      <p:sp>
        <p:nvSpPr>
          <p:cNvPr id="481" name="Shape 4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Ember Modern Display Standard" panose="020B0503020204020204" pitchFamily="34" charset="0"/>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256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D025-4A46-7BB2-0C38-5FFCC8219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DD3C5-6401-E7AD-FB37-E64F85DA2D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FAFEC0-3BA4-2AA1-976A-EE1F8D2A3811}"/>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GB" sz="240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68358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297A-7BFE-A473-06A2-F40BEBB43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D39C1-ABEB-2A18-C80F-084A6EE71C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C7A08D-5B43-764B-BEE1-0599BD8B57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mn-lt"/>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415217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98864-F524-FAD1-61CC-32732E45D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B97D7-CB0D-DCEA-DA61-63E2CCEB6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766645-5553-F0ED-A0A0-EF9B0ED16EB4}"/>
              </a:ext>
            </a:extLst>
          </p:cNvPr>
          <p:cNvSpPr>
            <a:spLocks noGrp="1"/>
          </p:cNvSpPr>
          <p:nvPr>
            <p:ph type="body" idx="1"/>
          </p:nvPr>
        </p:nvSpPr>
        <p:spPr/>
        <p:txBody>
          <a:bodyPr/>
          <a:lstStyle/>
          <a:p>
            <a:endParaRPr lang="en-GB" sz="900"/>
          </a:p>
        </p:txBody>
      </p:sp>
    </p:spTree>
    <p:extLst>
      <p:ext uri="{BB962C8B-B14F-4D97-AF65-F5344CB8AC3E}">
        <p14:creationId xmlns:p14="http://schemas.microsoft.com/office/powerpoint/2010/main" val="291551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F799-5F2B-EC62-1F36-0011C3938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9C669-BFB2-236B-A2D7-AA5685B274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3DCD65-CF91-4D2A-29CB-962ADAEEBC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mn-lt"/>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127390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1AEC-53D0-41E1-16FE-7808E7CE0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D96B1-B18B-995F-9922-3139F42A0A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0CD0BA-A7BC-0378-06A9-ABCBD836F3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bg1"/>
              </a:solidFill>
              <a:latin typeface="+mn-lt"/>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075668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BE76-AEAE-F922-25EB-9C04CFE5F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13131-CE50-4F80-5908-4029107A64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04B9C6-DECC-E5DA-BEBD-D5D88108A3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36397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CD45-6606-7E85-0620-3B3BF7D7F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79BDA-1CB4-9003-94C2-3D00F03103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661E59-C183-9BA3-A85B-EEECECF93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34631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AC12E-C592-44DB-FDF7-E83B074D4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AE2E9-9AD1-12B0-2321-13EFFB9FE0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4AC84E-5277-3172-B162-35863780BE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416448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7469-6521-452C-4BE0-7F0AD85D5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C17EA-5976-D846-F28B-293FA4D271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1EC049-31E3-A4A9-D7E4-1FF5BF0668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453859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C176359-843A-A505-FC43-7E6CE99A8A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510" y="10819265"/>
            <a:ext cx="7895070" cy="1577924"/>
          </a:xfrm>
          <a:prstGeom prst="rect">
            <a:avLst/>
          </a:prstGeom>
        </p:spPr>
      </p:pic>
      <p:sp>
        <p:nvSpPr>
          <p:cNvPr id="12" name="Title Text"/>
          <p:cNvSpPr txBox="1">
            <a:spLocks noGrp="1"/>
          </p:cNvSpPr>
          <p:nvPr>
            <p:ph type="title"/>
          </p:nvPr>
        </p:nvSpPr>
        <p:spPr>
          <a:prstGeom prst="rect">
            <a:avLst/>
          </a:prstGeom>
        </p:spPr>
        <p:txBody>
          <a:bodyPr/>
          <a:lstStyle/>
          <a:p>
            <a:r>
              <a:rPr lang="en-GB"/>
              <a:t>Click to edit Master title style</a:t>
            </a:r>
            <a:endParaRPr/>
          </a:p>
        </p:txBody>
      </p:sp>
      <p:sp>
        <p:nvSpPr>
          <p:cNvPr id="13" name="Click to add sub headline"/>
          <p:cNvSpPr>
            <a:spLocks noGrp="1"/>
          </p:cNvSpPr>
          <p:nvPr>
            <p:ph type="body" sz="quarter" idx="21"/>
          </p:nvPr>
        </p:nvSpPr>
        <p:spPr>
          <a:xfrm>
            <a:off x="1123751" y="7522633"/>
            <a:ext cx="22136498" cy="2008089"/>
          </a:xfrm>
          <a:prstGeom prst="rect">
            <a:avLst/>
          </a:prstGeom>
        </p:spPr>
        <p:txBody>
          <a:bodyPr lIns="0" tIns="0" rIns="0" bIns="0"/>
          <a:lstStyle/>
          <a:p>
            <a:pPr lvl="0"/>
            <a:r>
              <a:rPr lang="en-GB"/>
              <a:t>Click to edit Master text styles</a:t>
            </a:r>
          </a:p>
        </p:txBody>
      </p:sp>
      <p:sp>
        <p:nvSpPr>
          <p:cNvPr id="14" name="Slide Number"/>
          <p:cNvSpPr txBox="1">
            <a:spLocks noGrp="1"/>
          </p:cNvSpPr>
          <p:nvPr>
            <p:ph type="sldNum" sz="quarter" idx="2"/>
          </p:nvPr>
        </p:nvSpPr>
        <p:spPr>
          <a:xfrm>
            <a:off x="11947604" y="13081000"/>
            <a:ext cx="476092" cy="471924"/>
          </a:xfrm>
          <a:prstGeom prst="rect">
            <a:avLst/>
          </a:prstGeom>
        </p:spPr>
        <p:txBody>
          <a:bodyPr/>
          <a:lstStyle>
            <a:lvl1pPr>
              <a:defRPr b="0" i="0">
                <a:latin typeface="Ember Modern Display Standard" panose="020B0503020204020204" pitchFamily="34" charset="0"/>
              </a:defRPr>
            </a:lvl1pPr>
          </a:lstStyle>
          <a:p>
            <a:fld id="{86CB4B4D-7CA3-9044-876B-883B54F8677D}" type="slidenum">
              <a:rPr lang="en-US" smtClean="0"/>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rPr lang="en-GB"/>
              <a:t>Click to edit Master title style</a:t>
            </a:r>
            <a:endParaRPr/>
          </a:p>
        </p:txBody>
      </p:sp>
      <p:sp>
        <p:nvSpPr>
          <p:cNvPr id="13" name="Click to add sub headline"/>
          <p:cNvSpPr>
            <a:spLocks noGrp="1"/>
          </p:cNvSpPr>
          <p:nvPr>
            <p:ph type="body" sz="quarter" idx="21"/>
          </p:nvPr>
        </p:nvSpPr>
        <p:spPr>
          <a:xfrm>
            <a:off x="1123751" y="7522633"/>
            <a:ext cx="22136498" cy="2008089"/>
          </a:xfrm>
          <a:prstGeom prst="rect">
            <a:avLst/>
          </a:prstGeom>
        </p:spPr>
        <p:txBody>
          <a:bodyPr lIns="0" tIns="0" rIns="0" bIns="0"/>
          <a:lstStyle/>
          <a:p>
            <a:pPr lvl="0"/>
            <a:r>
              <a:rPr lang="en-GB"/>
              <a:t>Click to edit Master text styles</a:t>
            </a:r>
          </a:p>
        </p:txBody>
      </p:sp>
      <p:sp>
        <p:nvSpPr>
          <p:cNvPr id="14" name="Slide Number"/>
          <p:cNvSpPr txBox="1">
            <a:spLocks noGrp="1"/>
          </p:cNvSpPr>
          <p:nvPr>
            <p:ph type="sldNum" sz="quarter" idx="2"/>
          </p:nvPr>
        </p:nvSpPr>
        <p:spPr>
          <a:xfrm>
            <a:off x="11947604" y="13081000"/>
            <a:ext cx="476092" cy="471924"/>
          </a:xfrm>
          <a:prstGeom prst="rect">
            <a:avLst/>
          </a:prstGeom>
        </p:spPr>
        <p:txBody>
          <a:bodyPr/>
          <a:lstStyle>
            <a:lvl1pPr>
              <a:defRPr b="0" i="0">
                <a:latin typeface="Ember Modern Display Standard" panose="020B0503020204020204" pitchFamily="34" charset="0"/>
              </a:defRPr>
            </a:lvl1pPr>
          </a:lstStyle>
          <a:p>
            <a:fld id="{86CB4B4D-7CA3-9044-876B-883B54F8677D}" type="slidenum">
              <a:rPr lang="en-US" smtClean="0"/>
              <a:pPr/>
              <a:t>‹#›</a:t>
            </a:fld>
            <a:endParaRPr lang="en-US"/>
          </a:p>
        </p:txBody>
      </p:sp>
      <p:pic>
        <p:nvPicPr>
          <p:cNvPr id="2" name="Graphic 1">
            <a:extLst>
              <a:ext uri="{FF2B5EF4-FFF2-40B4-BE49-F238E27FC236}">
                <a16:creationId xmlns:a16="http://schemas.microsoft.com/office/drawing/2014/main" id="{3D20580F-78F7-5CCF-3CE1-0958D4D53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510" y="10815085"/>
            <a:ext cx="7904904" cy="1579890"/>
          </a:xfrm>
          <a:prstGeom prst="rect">
            <a:avLst/>
          </a:prstGeom>
        </p:spPr>
      </p:pic>
    </p:spTree>
    <p:extLst>
      <p:ext uri="{BB962C8B-B14F-4D97-AF65-F5344CB8AC3E}">
        <p14:creationId xmlns:p14="http://schemas.microsoft.com/office/powerpoint/2010/main" val="28113855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1_Section Divider Slide – Off White">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A78DFF1-2F1D-8800-2CA2-8043BDB5AB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980" y="12841139"/>
            <a:ext cx="2258569" cy="451402"/>
          </a:xfrm>
          <a:prstGeom prst="rect">
            <a:avLst/>
          </a:prstGeom>
        </p:spPr>
      </p:pic>
      <p:sp>
        <p:nvSpPr>
          <p:cNvPr id="43" name="Title Text"/>
          <p:cNvSpPr txBox="1">
            <a:spLocks noGrp="1"/>
          </p:cNvSpPr>
          <p:nvPr>
            <p:ph type="title"/>
          </p:nvPr>
        </p:nvSpPr>
        <p:spPr>
          <a:xfrm>
            <a:off x="1070510" y="1139944"/>
            <a:ext cx="22104590" cy="6289557"/>
          </a:xfrm>
          <a:prstGeom prst="rect">
            <a:avLst/>
          </a:prstGeom>
        </p:spPr>
        <p:txBody>
          <a:bodyPr/>
          <a:lstStyle>
            <a:lvl1pPr>
              <a:lnSpc>
                <a:spcPts val="22200"/>
              </a:lnSpc>
              <a:defRPr sz="24600">
                <a:solidFill>
                  <a:srgbClr val="0578FF"/>
                </a:solidFill>
              </a:defRPr>
            </a:lvl1pPr>
          </a:lstStyle>
          <a:p>
            <a:r>
              <a:rPr lang="en-GB"/>
              <a:t>Click to edit Master title style</a:t>
            </a:r>
            <a:endParaRPr/>
          </a:p>
        </p:txBody>
      </p:sp>
      <p:sp>
        <p:nvSpPr>
          <p:cNvPr id="46" name="Slide Numbe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bg2"/>
                </a:solidFill>
                <a:latin typeface="+mn-lt"/>
                <a:ea typeface="+mn-ea"/>
                <a:cs typeface="+mn-cs"/>
                <a:sym typeface="Ember Modern Display Standard Regular"/>
              </a:defRPr>
            </a:lvl1pPr>
          </a:lstStyle>
          <a:p>
            <a:fld id="{86CB4B4D-7CA3-9044-876B-883B54F8677D}" type="slidenum">
              <a:rPr lang="en-GB" smtClean="0"/>
              <a:pPr/>
              <a:t>‹#›</a:t>
            </a:fld>
            <a:endParaRPr lang="en-GB"/>
          </a:p>
        </p:txBody>
      </p:sp>
    </p:spTree>
    <p:extLst>
      <p:ext uri="{BB962C8B-B14F-4D97-AF65-F5344CB8AC3E}">
        <p14:creationId xmlns:p14="http://schemas.microsoft.com/office/powerpoint/2010/main" val="6951932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Divider Slide – Blue copy">
    <p:bg>
      <p:bgPr>
        <a:solidFill>
          <a:schemeClr val="bg1"/>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1107628" y="3754992"/>
            <a:ext cx="22168744" cy="6289557"/>
          </a:xfrm>
          <a:prstGeom prst="rect">
            <a:avLst/>
          </a:prstGeom>
        </p:spPr>
        <p:txBody>
          <a:bodyPr anchor="ctr"/>
          <a:lstStyle>
            <a:lvl1pPr algn="ctr">
              <a:lnSpc>
                <a:spcPts val="17800"/>
              </a:lnSpc>
            </a:lvl1pPr>
          </a:lstStyle>
          <a:p>
            <a:r>
              <a:rPr lang="en-GB"/>
              <a:t>Click to edit Master title style</a:t>
            </a:r>
            <a:endParaRPr/>
          </a:p>
        </p:txBody>
      </p:sp>
      <p:sp>
        <p:nvSpPr>
          <p:cNvPr id="434" name="Slide Number"/>
          <p:cNvSpPr txBox="1">
            <a:spLocks noGrp="1"/>
          </p:cNvSpPr>
          <p:nvPr>
            <p:ph type="sldNum" sz="quarter" idx="2"/>
          </p:nvPr>
        </p:nvSpPr>
        <p:spPr>
          <a:xfrm>
            <a:off x="23354053" y="12870899"/>
            <a:ext cx="317755" cy="381001"/>
          </a:xfrm>
          <a:prstGeom prst="rect">
            <a:avLst/>
          </a:prstGeom>
        </p:spPr>
        <p:txBody>
          <a:bodyPr/>
          <a:lstStyle>
            <a:lvl1pPr algn="r">
              <a:defRPr sz="1800" spc="0">
                <a:solidFill>
                  <a:srgbClr val="FFFFFF"/>
                </a:solidFill>
                <a:latin typeface="+mn-lt"/>
                <a:ea typeface="+mn-ea"/>
                <a:cs typeface="+mn-cs"/>
                <a:sym typeface="Ember Modern Display Standard Regular"/>
              </a:defRPr>
            </a:lvl1pPr>
          </a:lstStyle>
          <a:p>
            <a:fld id="{86CB4B4D-7CA3-9044-876B-883B54F8677D}" type="slidenum">
              <a:t>‹#›</a:t>
            </a:fld>
            <a:endParaRPr/>
          </a:p>
        </p:txBody>
      </p:sp>
      <p:pic>
        <p:nvPicPr>
          <p:cNvPr id="4" name="Graphic 3">
            <a:extLst>
              <a:ext uri="{FF2B5EF4-FFF2-40B4-BE49-F238E27FC236}">
                <a16:creationId xmlns:a16="http://schemas.microsoft.com/office/drawing/2014/main" id="{A2FC372A-1398-D725-51EC-33D957A7B7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985" y="12835698"/>
            <a:ext cx="2258564" cy="451401"/>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 Black">
    <p:bg>
      <p:bgPr>
        <a:solidFill>
          <a:srgbClr val="0F1519"/>
        </a:solidFill>
        <a:effectLst/>
      </p:bgPr>
    </p:bg>
    <p:spTree>
      <p:nvGrpSpPr>
        <p:cNvPr id="1" name=""/>
        <p:cNvGrpSpPr/>
        <p:nvPr/>
      </p:nvGrpSpPr>
      <p:grpSpPr>
        <a:xfrm>
          <a:off x="0" y="0"/>
          <a:ext cx="0" cy="0"/>
          <a:chOff x="0" y="0"/>
          <a:chExt cx="0" cy="0"/>
        </a:xfrm>
      </p:grpSpPr>
      <p:sp>
        <p:nvSpPr>
          <p:cNvPr id="463" name="Slide Numbe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tx1"/>
                </a:solidFill>
                <a:latin typeface="+mn-lt"/>
                <a:ea typeface="+mn-ea"/>
                <a:cs typeface="+mn-cs"/>
                <a:sym typeface="Ember Modern Display Standard Regular"/>
              </a:defRPr>
            </a:lvl1pPr>
          </a:lstStyle>
          <a:p>
            <a:fld id="{86CB4B4D-7CA3-9044-876B-883B54F8677D}" type="slidenum">
              <a:rPr lang="en-GB" smtClean="0"/>
              <a:pPr/>
              <a:t>‹#›</a:t>
            </a:fld>
            <a:endParaRPr lang="en-GB"/>
          </a:p>
        </p:txBody>
      </p:sp>
      <p:pic>
        <p:nvPicPr>
          <p:cNvPr id="2" name="Graphic 1">
            <a:extLst>
              <a:ext uri="{FF2B5EF4-FFF2-40B4-BE49-F238E27FC236}">
                <a16:creationId xmlns:a16="http://schemas.microsoft.com/office/drawing/2014/main" id="{1BE19702-6BF9-F84A-0DCE-01D80D3B5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980" y="12838754"/>
            <a:ext cx="2258565" cy="451401"/>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 White">
    <p:bg>
      <p:bgPr>
        <a:solidFill>
          <a:schemeClr val="tx1"/>
        </a:solidFill>
        <a:effectLst/>
      </p:bgPr>
    </p:bg>
    <p:spTree>
      <p:nvGrpSpPr>
        <p:cNvPr id="1" name=""/>
        <p:cNvGrpSpPr/>
        <p:nvPr/>
      </p:nvGrpSpPr>
      <p:grpSpPr>
        <a:xfrm>
          <a:off x="0" y="0"/>
          <a:ext cx="0" cy="0"/>
          <a:chOff x="0" y="0"/>
          <a:chExt cx="0" cy="0"/>
        </a:xfrm>
      </p:grpSpPr>
      <p:sp>
        <p:nvSpPr>
          <p:cNvPr id="471" name="Slide Numbe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bg2"/>
                </a:solidFill>
                <a:latin typeface="+mn-lt"/>
                <a:ea typeface="+mn-ea"/>
                <a:cs typeface="+mn-cs"/>
                <a:sym typeface="Ember Modern Display Standard Regular"/>
              </a:defRPr>
            </a:lvl1pPr>
          </a:lstStyle>
          <a:p>
            <a:fld id="{86CB4B4D-7CA3-9044-876B-883B54F8677D}" type="slidenum">
              <a:rPr lang="en-GB" smtClean="0"/>
              <a:pPr/>
              <a:t>‹#›</a:t>
            </a:fld>
            <a:endParaRPr lang="en-GB"/>
          </a:p>
        </p:txBody>
      </p:sp>
      <p:pic>
        <p:nvPicPr>
          <p:cNvPr id="2" name="Graphic 1">
            <a:extLst>
              <a:ext uri="{FF2B5EF4-FFF2-40B4-BE49-F238E27FC236}">
                <a16:creationId xmlns:a16="http://schemas.microsoft.com/office/drawing/2014/main" id="{51A6EC90-89B4-AB6B-2EDC-0BCE5787A3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980" y="12841139"/>
            <a:ext cx="2258569" cy="451402"/>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1_Blank – Off White">
    <p:bg>
      <p:bgPr>
        <a:solidFill>
          <a:schemeClr val="tx2"/>
        </a:solidFill>
        <a:effectLst/>
      </p:bgPr>
    </p:bg>
    <p:spTree>
      <p:nvGrpSpPr>
        <p:cNvPr id="1" name=""/>
        <p:cNvGrpSpPr/>
        <p:nvPr/>
      </p:nvGrpSpPr>
      <p:grpSpPr>
        <a:xfrm>
          <a:off x="0" y="0"/>
          <a:ext cx="0" cy="0"/>
          <a:chOff x="0" y="0"/>
          <a:chExt cx="0" cy="0"/>
        </a:xfrm>
      </p:grpSpPr>
      <p:sp>
        <p:nvSpPr>
          <p:cNvPr id="471" name="Slide Numbe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bg2"/>
                </a:solidFill>
                <a:latin typeface="+mn-lt"/>
                <a:ea typeface="+mn-ea"/>
                <a:cs typeface="+mn-cs"/>
                <a:sym typeface="Ember Modern Display Standard Regular"/>
              </a:defRPr>
            </a:lvl1pPr>
          </a:lstStyle>
          <a:p>
            <a:fld id="{86CB4B4D-7CA3-9044-876B-883B54F8677D}" type="slidenum">
              <a:rPr lang="en-GB" smtClean="0"/>
              <a:pPr/>
              <a:t>‹#›</a:t>
            </a:fld>
            <a:endParaRPr lang="en-GB"/>
          </a:p>
        </p:txBody>
      </p:sp>
      <p:pic>
        <p:nvPicPr>
          <p:cNvPr id="2" name="Graphic 1">
            <a:extLst>
              <a:ext uri="{FF2B5EF4-FFF2-40B4-BE49-F238E27FC236}">
                <a16:creationId xmlns:a16="http://schemas.microsoft.com/office/drawing/2014/main" id="{51A6EC90-89B4-AB6B-2EDC-0BCE5787A3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7980" y="12841139"/>
            <a:ext cx="2258569" cy="451402"/>
          </a:xfrm>
          <a:prstGeom prst="rect">
            <a:avLst/>
          </a:prstGeom>
        </p:spPr>
      </p:pic>
    </p:spTree>
    <p:extLst>
      <p:ext uri="{BB962C8B-B14F-4D97-AF65-F5344CB8AC3E}">
        <p14:creationId xmlns:p14="http://schemas.microsoft.com/office/powerpoint/2010/main" val="144766230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578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70510" y="2874433"/>
            <a:ext cx="22104590"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1139705" y="7522633"/>
            <a:ext cx="22104590" cy="158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47604" y="13081000"/>
            <a:ext cx="476092" cy="471924"/>
          </a:xfrm>
          <a:prstGeom prst="rect">
            <a:avLst/>
          </a:prstGeom>
          <a:ln w="12700">
            <a:miter lim="400000"/>
          </a:ln>
        </p:spPr>
        <p:txBody>
          <a:bodyPr wrap="none" lIns="50800" tIns="50800" rIns="50800" bIns="50800">
            <a:spAutoFit/>
          </a:bodyPr>
          <a:lstStyle>
            <a:lvl1pPr algn="ctr">
              <a:lnSpc>
                <a:spcPct val="100000"/>
              </a:lnSpc>
              <a:defRPr sz="2400" b="0" i="0">
                <a:solidFill>
                  <a:srgbClr val="000000"/>
                </a:solidFill>
                <a:latin typeface="Ember Modern Display Standard" panose="020B0503020204020204" pitchFamily="34" charset="0"/>
                <a:ea typeface="Helvetica Neue Light"/>
                <a:cs typeface="Ember Modern Display Standard" panose="020B0503020204020204" pitchFamily="34" charset="0"/>
                <a:sym typeface="Helvetica Neue Light"/>
              </a:defRPr>
            </a:lvl1pPr>
          </a:lstStyle>
          <a:p>
            <a:fld id="{86CB4B4D-7CA3-9044-876B-883B54F8677D}"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84" r:id="rId2"/>
    <p:sldLayoutId id="2147483686" r:id="rId3"/>
    <p:sldLayoutId id="2147483679" r:id="rId4"/>
    <p:sldLayoutId id="2147483682" r:id="rId5"/>
    <p:sldLayoutId id="2147483683" r:id="rId6"/>
    <p:sldLayoutId id="2147483685" r:id="rId7"/>
  </p:sldLayoutIdLst>
  <p:transition spd="med"/>
  <p:txStyles>
    <p:title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p:titleStyle>
    <p:body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p:bodyStyle>
    <p:otherStyle>
      <a:lvl1pPr marL="0" marR="0" indent="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15A_6113DC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5C_BE0DB97C.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freight-vendor-chargebacks@amazon.co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A43875-3E5D-BACF-9CE7-09959A45FE6E}"/>
              </a:ext>
            </a:extLst>
          </p:cNvPr>
          <p:cNvSpPr txBox="1"/>
          <p:nvPr/>
        </p:nvSpPr>
        <p:spPr>
          <a:xfrm>
            <a:off x="9755502" y="12989179"/>
            <a:ext cx="14437112" cy="5034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1400" dirty="0"/>
              <a:t>© 2025 </a:t>
            </a:r>
            <a:r>
              <a:rPr lang="en-GB" sz="1400" dirty="0" err="1"/>
              <a:t>Amazon.com</a:t>
            </a:r>
            <a:r>
              <a:rPr lang="en-GB" sz="1400" dirty="0"/>
              <a:t>, Inc. or its affiliates. All rights reserved.</a:t>
            </a:r>
          </a:p>
        </p:txBody>
      </p:sp>
      <p:pic>
        <p:nvPicPr>
          <p:cNvPr id="3" name="Picture 2">
            <a:extLst>
              <a:ext uri="{FF2B5EF4-FFF2-40B4-BE49-F238E27FC236}">
                <a16:creationId xmlns:a16="http://schemas.microsoft.com/office/drawing/2014/main" id="{8FC9279D-7248-DC71-8FCF-FCA51EA3ED70}"/>
              </a:ext>
            </a:extLst>
          </p:cNvPr>
          <p:cNvPicPr>
            <a:picLocks noChangeAspect="1"/>
          </p:cNvPicPr>
          <p:nvPr/>
        </p:nvPicPr>
        <p:blipFill>
          <a:blip r:embed="rId3"/>
          <a:srcRect t="16437" b="19887"/>
          <a:stretch/>
        </p:blipFill>
        <p:spPr>
          <a:xfrm>
            <a:off x="0" y="0"/>
            <a:ext cx="24384000" cy="9919855"/>
          </a:xfrm>
          <a:prstGeom prst="rect">
            <a:avLst/>
          </a:prstGeom>
        </p:spPr>
      </p:pic>
      <p:sp>
        <p:nvSpPr>
          <p:cNvPr id="2" name="Slide Title">
            <a:extLst>
              <a:ext uri="{FF2B5EF4-FFF2-40B4-BE49-F238E27FC236}">
                <a16:creationId xmlns:a16="http://schemas.microsoft.com/office/drawing/2014/main" id="{0673C704-5D56-39F8-0C30-4A12C341650D}"/>
              </a:ext>
            </a:extLst>
          </p:cNvPr>
          <p:cNvSpPr txBox="1">
            <a:spLocks/>
          </p:cNvSpPr>
          <p:nvPr/>
        </p:nvSpPr>
        <p:spPr>
          <a:xfrm>
            <a:off x="10866474" y="10111241"/>
            <a:ext cx="13138386" cy="1891800"/>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7200" dirty="0">
                <a:solidFill>
                  <a:schemeClr val="tx1"/>
                </a:solidFill>
              </a:rPr>
              <a:t>Peak Season </a:t>
            </a:r>
            <a:r>
              <a:rPr lang="en-GB" sz="7200" dirty="0">
                <a:solidFill>
                  <a:schemeClr val="bg1"/>
                </a:solidFill>
              </a:rPr>
              <a:t>Success Guide</a:t>
            </a:r>
            <a:r>
              <a:rPr lang="en-GB" sz="7200" dirty="0">
                <a:solidFill>
                  <a:schemeClr val="tx1"/>
                </a:solidFill>
              </a:rPr>
              <a:t> 2025</a:t>
            </a:r>
          </a:p>
        </p:txBody>
      </p:sp>
      <p:sp>
        <p:nvSpPr>
          <p:cNvPr id="4" name="Lorem ipsum dolor sit amet consectetur. Gravida odio pellentesque feugiat odio sed proin in viverra. Consectetur pretium quam amet praesent tempor.">
            <a:extLst>
              <a:ext uri="{FF2B5EF4-FFF2-40B4-BE49-F238E27FC236}">
                <a16:creationId xmlns:a16="http://schemas.microsoft.com/office/drawing/2014/main" id="{849A179E-C5ED-C13A-4FC3-C00EE974E1EF}"/>
              </a:ext>
            </a:extLst>
          </p:cNvPr>
          <p:cNvSpPr txBox="1">
            <a:spLocks/>
          </p:cNvSpPr>
          <p:nvPr/>
        </p:nvSpPr>
        <p:spPr>
          <a:xfrm>
            <a:off x="10866474" y="12003041"/>
            <a:ext cx="13138385" cy="553998"/>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nSpc>
                <a:spcPct val="100000"/>
              </a:lnSpc>
            </a:pPr>
            <a:r>
              <a:rPr lang="en-GB" sz="3000" dirty="0">
                <a:solidFill>
                  <a:schemeClr val="tx1"/>
                </a:solidFill>
              </a:rPr>
              <a:t>Secure capacity. Protect compliance. Keep goods flowing into </a:t>
            </a:r>
            <a:r>
              <a:rPr lang="en-GB" sz="3000" dirty="0" err="1">
                <a:solidFill>
                  <a:schemeClr val="tx1"/>
                </a:solidFill>
              </a:rPr>
              <a:t>fulfillment</a:t>
            </a:r>
            <a:r>
              <a:rPr lang="en-GB" sz="3000" dirty="0">
                <a:solidFill>
                  <a:schemeClr val="tx1"/>
                </a:solidFill>
              </a:rPr>
              <a:t> </a:t>
            </a:r>
            <a:r>
              <a:rPr lang="en-GB" sz="3000" dirty="0" err="1">
                <a:solidFill>
                  <a:schemeClr val="tx1"/>
                </a:solidFill>
              </a:rPr>
              <a:t>centers</a:t>
            </a:r>
            <a:r>
              <a:rPr lang="en-GB" sz="3000" dirty="0">
                <a:solidFill>
                  <a:schemeClr val="tx1"/>
                </a:solidFill>
              </a:rPr>
              <a:t>.</a:t>
            </a:r>
            <a:endParaRPr lang="en-GB" sz="3000" b="1"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F3F23-DA99-2025-DB28-C33922F5824C}"/>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8E61F62B-5B57-D6F4-FB03-3126CC5D2D96}"/>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a:t>10</a:t>
            </a:fld>
            <a:endParaRPr lang="en-GB"/>
          </a:p>
        </p:txBody>
      </p:sp>
      <p:sp>
        <p:nvSpPr>
          <p:cNvPr id="6"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4F851653-9E4C-F764-AE84-BCE5AEE871E0}"/>
              </a:ext>
            </a:extLst>
          </p:cNvPr>
          <p:cNvSpPr txBox="1">
            <a:spLocks/>
          </p:cNvSpPr>
          <p:nvPr/>
        </p:nvSpPr>
        <p:spPr>
          <a:xfrm>
            <a:off x="708581" y="4726778"/>
            <a:ext cx="15777514" cy="5755422"/>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latin typeface="Ember Modern Display Standard" panose="020B0503020204020204" pitchFamily="34" charset="0"/>
              </a:rPr>
              <a:t>Misconception 3:</a:t>
            </a:r>
          </a:p>
          <a:p>
            <a:pPr algn="just">
              <a:lnSpc>
                <a:spcPct val="100000"/>
              </a:lnSpc>
            </a:pPr>
            <a:r>
              <a:rPr lang="en-GB" sz="3200" dirty="0">
                <a:solidFill>
                  <a:schemeClr val="bg2"/>
                </a:solidFill>
                <a:latin typeface="Ember Modern Display Standard" panose="020B0503020204020204" pitchFamily="34" charset="0"/>
              </a:rPr>
              <a:t>Amazon Freight can predict or provide advance warning of FC pushouts before other carriers.</a:t>
            </a:r>
          </a:p>
          <a:p>
            <a:pPr algn="just">
              <a:lnSpc>
                <a:spcPct val="100000"/>
              </a:lnSpc>
            </a:pPr>
            <a:endParaRPr lang="en-GB" sz="3200" b="1" dirty="0">
              <a:solidFill>
                <a:schemeClr val="bg2"/>
              </a:solidFill>
              <a:latin typeface="Ember Modern Display Standard" panose="020B0503020204020204" pitchFamily="34" charset="0"/>
            </a:endParaRPr>
          </a:p>
          <a:p>
            <a:pPr algn="just">
              <a:lnSpc>
                <a:spcPct val="100000"/>
              </a:lnSpc>
            </a:pPr>
            <a:r>
              <a:rPr lang="en-GB" sz="4000" b="1" dirty="0">
                <a:solidFill>
                  <a:schemeClr val="bg2"/>
                </a:solidFill>
                <a:latin typeface="Ember Modern Display Standard" panose="020B0503020204020204" pitchFamily="34" charset="0"/>
              </a:rPr>
              <a:t>Correction:</a:t>
            </a:r>
          </a:p>
          <a:p>
            <a:pPr>
              <a:lnSpc>
                <a:spcPct val="100000"/>
              </a:lnSpc>
            </a:pPr>
            <a:r>
              <a:rPr lang="en-GB" sz="3200" dirty="0">
                <a:solidFill>
                  <a:schemeClr val="bg2"/>
                </a:solidFill>
                <a:latin typeface="Ember Modern Display Standard" panose="020B0503020204020204" pitchFamily="34" charset="0"/>
              </a:rPr>
              <a:t>All carriers operate under the same FC receiving protocols. What sets Amazon Freight apart is our technology advantage:</a:t>
            </a:r>
          </a:p>
          <a:p>
            <a:pPr>
              <a:lnSpc>
                <a:spcPct val="100000"/>
              </a:lnSpc>
            </a:pPr>
            <a:endParaRPr lang="en-GB" sz="3200" dirty="0">
              <a:solidFill>
                <a:schemeClr val="bg2"/>
              </a:solidFill>
              <a:latin typeface="Ember Modern Display Standard" panose="020B0503020204020204" pitchFamily="34" charset="0"/>
            </a:endParaRPr>
          </a:p>
          <a:p>
            <a:pPr marL="457200" indent="-457200">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Real-time shipment visibility through integrated systems</a:t>
            </a:r>
          </a:p>
          <a:p>
            <a:pPr marL="457200" indent="-457200">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Proactive risk monitoring via the Pull Forward tool</a:t>
            </a:r>
          </a:p>
          <a:p>
            <a:pPr marL="457200" indent="-457200">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Advanced scheduling tools for optimized deliveries</a:t>
            </a:r>
          </a:p>
          <a:p>
            <a:pPr marL="457200" indent="-457200">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End-to-end tracking from quote to payment</a:t>
            </a:r>
          </a:p>
        </p:txBody>
      </p:sp>
      <p:sp>
        <p:nvSpPr>
          <p:cNvPr id="9" name="Slide Title">
            <a:extLst>
              <a:ext uri="{FF2B5EF4-FFF2-40B4-BE49-F238E27FC236}">
                <a16:creationId xmlns:a16="http://schemas.microsoft.com/office/drawing/2014/main" id="{0B7F238D-A145-2011-3218-2865E5D10B58}"/>
              </a:ext>
            </a:extLst>
          </p:cNvPr>
          <p:cNvSpPr txBox="1">
            <a:spLocks/>
          </p:cNvSpPr>
          <p:nvPr/>
        </p:nvSpPr>
        <p:spPr>
          <a:xfrm>
            <a:off x="705182" y="1151677"/>
            <a:ext cx="14899593" cy="2800767"/>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pPr>
              <a:lnSpc>
                <a:spcPct val="100000"/>
              </a:lnSpc>
            </a:pPr>
            <a:r>
              <a:rPr lang="en-GB" sz="8800" b="1" dirty="0">
                <a:solidFill>
                  <a:schemeClr val="bg1"/>
                </a:solidFill>
              </a:rPr>
              <a:t>Amazon Freight:</a:t>
            </a:r>
          </a:p>
          <a:p>
            <a:pPr>
              <a:lnSpc>
                <a:spcPct val="100000"/>
              </a:lnSpc>
            </a:pPr>
            <a:r>
              <a:rPr lang="en-GB" sz="8800" b="1" dirty="0">
                <a:solidFill>
                  <a:schemeClr val="bg2"/>
                </a:solidFill>
              </a:rPr>
              <a:t>understanding our role</a:t>
            </a:r>
          </a:p>
        </p:txBody>
      </p:sp>
      <p:pic>
        <p:nvPicPr>
          <p:cNvPr id="15" name="Picture 14">
            <a:extLst>
              <a:ext uri="{FF2B5EF4-FFF2-40B4-BE49-F238E27FC236}">
                <a16:creationId xmlns:a16="http://schemas.microsoft.com/office/drawing/2014/main" id="{3AD61E14-5C95-BACF-A35B-1D9CFAD52B40}"/>
              </a:ext>
            </a:extLst>
          </p:cNvPr>
          <p:cNvPicPr>
            <a:picLocks noChangeAspect="1"/>
          </p:cNvPicPr>
          <p:nvPr/>
        </p:nvPicPr>
        <p:blipFill>
          <a:blip r:embed="rId3">
            <a:extLst>
              <a:ext uri="{28A0092B-C50C-407E-A947-70E740481C1C}">
                <a14:useLocalDpi xmlns:a14="http://schemas.microsoft.com/office/drawing/2010/main" val="0"/>
              </a:ext>
            </a:extLst>
          </a:blip>
          <a:srcRect l="15823" r="40965"/>
          <a:stretch/>
        </p:blipFill>
        <p:spPr>
          <a:xfrm>
            <a:off x="17467385" y="1675362"/>
            <a:ext cx="6916615" cy="10670954"/>
          </a:xfrm>
          <a:prstGeom prst="rect">
            <a:avLst/>
          </a:prstGeom>
        </p:spPr>
      </p:pic>
      <p:sp>
        <p:nvSpPr>
          <p:cNvPr id="2" name="Rounded Rectangle 1">
            <a:extLst>
              <a:ext uri="{FF2B5EF4-FFF2-40B4-BE49-F238E27FC236}">
                <a16:creationId xmlns:a16="http://schemas.microsoft.com/office/drawing/2014/main" id="{80D9DAEC-8828-3687-A2C3-83D0FE02797F}"/>
              </a:ext>
            </a:extLst>
          </p:cNvPr>
          <p:cNvSpPr/>
          <p:nvPr/>
        </p:nvSpPr>
        <p:spPr>
          <a:xfrm>
            <a:off x="11250420" y="10039355"/>
            <a:ext cx="8708710" cy="2831544"/>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28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4"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A8862FAD-F5CF-43EB-7AB9-2504063E8D24}"/>
              </a:ext>
            </a:extLst>
          </p:cNvPr>
          <p:cNvSpPr txBox="1">
            <a:spLocks/>
          </p:cNvSpPr>
          <p:nvPr/>
        </p:nvSpPr>
        <p:spPr>
          <a:xfrm>
            <a:off x="11508908" y="9931779"/>
            <a:ext cx="8708710" cy="2831544"/>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r>
              <a:rPr lang="en-GB" sz="3200" b="1" dirty="0">
                <a:solidFill>
                  <a:schemeClr val="bg2"/>
                </a:solidFill>
              </a:rPr>
              <a:t>Our tech helps us:</a:t>
            </a:r>
          </a:p>
          <a:p>
            <a:pPr marL="571500" indent="-571500">
              <a:lnSpc>
                <a:spcPct val="100000"/>
              </a:lnSpc>
              <a:buFont typeface="Arial" panose="020B0604020202020204" pitchFamily="34" charset="0"/>
              <a:buChar char="•"/>
            </a:pPr>
            <a:r>
              <a:rPr lang="en-GB" sz="3200" dirty="0">
                <a:solidFill>
                  <a:schemeClr val="bg2"/>
                </a:solidFill>
              </a:rPr>
              <a:t>Identify scheduling risks earlier</a:t>
            </a:r>
          </a:p>
          <a:p>
            <a:pPr marL="571500" indent="-571500">
              <a:lnSpc>
                <a:spcPct val="100000"/>
              </a:lnSpc>
              <a:buFont typeface="Arial" panose="020B0604020202020204" pitchFamily="34" charset="0"/>
              <a:buChar char="•"/>
            </a:pPr>
            <a:r>
              <a:rPr lang="en-GB" sz="3200" dirty="0">
                <a:solidFill>
                  <a:schemeClr val="bg2"/>
                </a:solidFill>
              </a:rPr>
              <a:t>Find alternative delivery slots when needed</a:t>
            </a:r>
          </a:p>
          <a:p>
            <a:pPr marL="571500" indent="-571500">
              <a:lnSpc>
                <a:spcPct val="100000"/>
              </a:lnSpc>
              <a:buFont typeface="Arial" panose="020B0604020202020204" pitchFamily="34" charset="0"/>
              <a:buChar char="•"/>
            </a:pPr>
            <a:r>
              <a:rPr lang="en-GB" sz="3200" dirty="0">
                <a:solidFill>
                  <a:schemeClr val="bg2"/>
                </a:solidFill>
              </a:rPr>
              <a:t>Provide enhanced shipment visibility</a:t>
            </a:r>
          </a:p>
          <a:p>
            <a:pPr marL="571500" indent="-571500">
              <a:lnSpc>
                <a:spcPct val="100000"/>
              </a:lnSpc>
              <a:buFont typeface="Arial" panose="020B0604020202020204" pitchFamily="34" charset="0"/>
              <a:buChar char="•"/>
            </a:pPr>
            <a:r>
              <a:rPr lang="en-GB" sz="3200" dirty="0">
                <a:solidFill>
                  <a:schemeClr val="bg2"/>
                </a:solidFill>
              </a:rPr>
              <a:t>Maintain consistent, reliable service standards</a:t>
            </a:r>
          </a:p>
        </p:txBody>
      </p:sp>
    </p:spTree>
    <p:extLst>
      <p:ext uri="{BB962C8B-B14F-4D97-AF65-F5344CB8AC3E}">
        <p14:creationId xmlns:p14="http://schemas.microsoft.com/office/powerpoint/2010/main" val="19078181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6DB1-6C05-7518-0F56-D81A80567BE5}"/>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5DDDE77E-4361-77AC-D94E-65480C4AADA6}"/>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lang="en-GB"/>
              <a:t>11</a:t>
            </a:fld>
            <a:endParaRPr lang="en-GB"/>
          </a:p>
        </p:txBody>
      </p:sp>
      <p:sp>
        <p:nvSpPr>
          <p:cNvPr id="6"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1FA85CC9-3E31-7CC6-C341-CB4E0117A226}"/>
              </a:ext>
            </a:extLst>
          </p:cNvPr>
          <p:cNvSpPr txBox="1">
            <a:spLocks/>
          </p:cNvSpPr>
          <p:nvPr/>
        </p:nvSpPr>
        <p:spPr>
          <a:xfrm>
            <a:off x="708581" y="4726778"/>
            <a:ext cx="15777514" cy="5755422"/>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latin typeface="Ember Modern Display Standard" panose="020B0503020204020204" pitchFamily="34" charset="0"/>
              </a:rPr>
              <a:t>Misconception 4:</a:t>
            </a:r>
          </a:p>
          <a:p>
            <a:pPr algn="just">
              <a:lnSpc>
                <a:spcPct val="100000"/>
              </a:lnSpc>
            </a:pPr>
            <a:r>
              <a:rPr lang="en-GB" sz="3200" dirty="0">
                <a:solidFill>
                  <a:schemeClr val="bg2"/>
                </a:solidFill>
                <a:latin typeface="Ember Modern Display Standard" panose="020B0503020204020204" pitchFamily="34" charset="0"/>
              </a:rPr>
              <a:t>Amazon Freight should reroute freight to other FCs with available capacity to reduce pushouts.</a:t>
            </a:r>
          </a:p>
          <a:p>
            <a:pPr algn="just">
              <a:lnSpc>
                <a:spcPct val="100000"/>
              </a:lnSpc>
            </a:pPr>
            <a:endParaRPr lang="en-GB" sz="3200" b="1" dirty="0">
              <a:solidFill>
                <a:schemeClr val="bg2"/>
              </a:solidFill>
              <a:latin typeface="Ember Modern Display Standard" panose="020B0503020204020204" pitchFamily="34" charset="0"/>
            </a:endParaRPr>
          </a:p>
          <a:p>
            <a:pPr algn="just">
              <a:lnSpc>
                <a:spcPct val="100000"/>
              </a:lnSpc>
            </a:pPr>
            <a:r>
              <a:rPr lang="en-GB" sz="4000" b="1" dirty="0">
                <a:solidFill>
                  <a:schemeClr val="bg2"/>
                </a:solidFill>
                <a:latin typeface="Ember Modern Display Standard" panose="020B0503020204020204" pitchFamily="34" charset="0"/>
              </a:rPr>
              <a:t>Correction:</a:t>
            </a:r>
          </a:p>
          <a:p>
            <a:pPr>
              <a:lnSpc>
                <a:spcPct val="100000"/>
              </a:lnSpc>
            </a:pPr>
            <a:r>
              <a:rPr lang="en-GB" sz="3200" dirty="0">
                <a:solidFill>
                  <a:schemeClr val="bg2"/>
                </a:solidFill>
                <a:latin typeface="Ember Modern Display Standard" panose="020B0503020204020204" pitchFamily="34" charset="0"/>
              </a:rPr>
              <a:t>FC destinations are strategically assigned through Vendor/Seller Central using an automated system designed to optimize product placement across the network.</a:t>
            </a:r>
          </a:p>
          <a:p>
            <a:pPr>
              <a:lnSpc>
                <a:spcPct val="100000"/>
              </a:lnSpc>
            </a:pPr>
            <a:endParaRPr lang="en-GB" sz="3200" dirty="0">
              <a:solidFill>
                <a:schemeClr val="bg2"/>
              </a:solidFill>
              <a:latin typeface="Ember Modern Display Standard" panose="020B0503020204020204" pitchFamily="34" charset="0"/>
            </a:endParaRPr>
          </a:p>
          <a:p>
            <a:pPr>
              <a:lnSpc>
                <a:spcPct val="100000"/>
              </a:lnSpc>
            </a:pPr>
            <a:r>
              <a:rPr lang="en-GB" sz="3200" b="1" dirty="0">
                <a:solidFill>
                  <a:schemeClr val="bg2"/>
                </a:solidFill>
              </a:rPr>
              <a:t>Destination Management</a:t>
            </a:r>
            <a:endParaRPr lang="en-GB" sz="3200" dirty="0">
              <a:solidFill>
                <a:schemeClr val="bg2"/>
              </a:solidFill>
            </a:endParaRPr>
          </a:p>
          <a:p>
            <a:pPr marL="457200" indent="-457200">
              <a:lnSpc>
                <a:spcPct val="100000"/>
              </a:lnSpc>
              <a:buFont typeface="Arial" panose="020B0604020202020204" pitchFamily="34" charset="0"/>
              <a:buChar char="•"/>
            </a:pPr>
            <a:r>
              <a:rPr lang="en-GB" sz="3200" dirty="0">
                <a:solidFill>
                  <a:schemeClr val="bg2"/>
                </a:solidFill>
              </a:rPr>
              <a:t>FC assignments are product-based</a:t>
            </a:r>
          </a:p>
          <a:p>
            <a:pPr marL="457200" indent="-457200">
              <a:lnSpc>
                <a:spcPct val="100000"/>
              </a:lnSpc>
              <a:buFont typeface="Arial" panose="020B0604020202020204" pitchFamily="34" charset="0"/>
              <a:buChar char="•"/>
            </a:pPr>
            <a:r>
              <a:rPr lang="en-GB" sz="3200" dirty="0">
                <a:solidFill>
                  <a:schemeClr val="bg2"/>
                </a:solidFill>
              </a:rPr>
              <a:t>Routing is automated via Vendor/Seller Central</a:t>
            </a:r>
          </a:p>
          <a:p>
            <a:pPr marL="457200" indent="-457200">
              <a:lnSpc>
                <a:spcPct val="100000"/>
              </a:lnSpc>
              <a:buFont typeface="Arial" panose="020B0604020202020204" pitchFamily="34" charset="0"/>
              <a:buChar char="•"/>
            </a:pPr>
            <a:r>
              <a:rPr lang="en-GB" sz="3200" dirty="0">
                <a:solidFill>
                  <a:schemeClr val="bg2"/>
                </a:solidFill>
              </a:rPr>
              <a:t>Network adjustments happen at system level</a:t>
            </a:r>
          </a:p>
        </p:txBody>
      </p:sp>
      <p:sp>
        <p:nvSpPr>
          <p:cNvPr id="9" name="Slide Title">
            <a:extLst>
              <a:ext uri="{FF2B5EF4-FFF2-40B4-BE49-F238E27FC236}">
                <a16:creationId xmlns:a16="http://schemas.microsoft.com/office/drawing/2014/main" id="{A1A5B9A6-E89B-704B-A1B6-D42E764D93DE}"/>
              </a:ext>
            </a:extLst>
          </p:cNvPr>
          <p:cNvSpPr txBox="1">
            <a:spLocks/>
          </p:cNvSpPr>
          <p:nvPr/>
        </p:nvSpPr>
        <p:spPr>
          <a:xfrm>
            <a:off x="705182" y="1151677"/>
            <a:ext cx="14899593" cy="2800767"/>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pPr>
              <a:lnSpc>
                <a:spcPct val="100000"/>
              </a:lnSpc>
            </a:pPr>
            <a:r>
              <a:rPr lang="en-GB" sz="8800" b="1" dirty="0">
                <a:solidFill>
                  <a:schemeClr val="bg1"/>
                </a:solidFill>
              </a:rPr>
              <a:t>Amazon Freight:</a:t>
            </a:r>
          </a:p>
          <a:p>
            <a:pPr>
              <a:lnSpc>
                <a:spcPct val="100000"/>
              </a:lnSpc>
            </a:pPr>
            <a:r>
              <a:rPr lang="en-GB" sz="8800" b="1" dirty="0">
                <a:solidFill>
                  <a:schemeClr val="bg2"/>
                </a:solidFill>
              </a:rPr>
              <a:t>understanding our role</a:t>
            </a:r>
          </a:p>
        </p:txBody>
      </p:sp>
      <p:pic>
        <p:nvPicPr>
          <p:cNvPr id="15" name="Picture 14">
            <a:extLst>
              <a:ext uri="{FF2B5EF4-FFF2-40B4-BE49-F238E27FC236}">
                <a16:creationId xmlns:a16="http://schemas.microsoft.com/office/drawing/2014/main" id="{E04E9B14-4148-0ED3-2CEC-EE411FD0778F}"/>
              </a:ext>
            </a:extLst>
          </p:cNvPr>
          <p:cNvPicPr>
            <a:picLocks noChangeAspect="1"/>
          </p:cNvPicPr>
          <p:nvPr/>
        </p:nvPicPr>
        <p:blipFill>
          <a:blip r:embed="rId3">
            <a:extLst>
              <a:ext uri="{28A0092B-C50C-407E-A947-70E740481C1C}">
                <a14:useLocalDpi xmlns:a14="http://schemas.microsoft.com/office/drawing/2010/main" val="0"/>
              </a:ext>
            </a:extLst>
          </a:blip>
          <a:srcRect l="15823" r="40965"/>
          <a:stretch/>
        </p:blipFill>
        <p:spPr>
          <a:xfrm>
            <a:off x="17467385" y="1675362"/>
            <a:ext cx="6916615" cy="10670954"/>
          </a:xfrm>
          <a:prstGeom prst="rect">
            <a:avLst/>
          </a:prstGeom>
        </p:spPr>
      </p:pic>
      <p:sp>
        <p:nvSpPr>
          <p:cNvPr id="2" name="Rounded Rectangle 1">
            <a:extLst>
              <a:ext uri="{FF2B5EF4-FFF2-40B4-BE49-F238E27FC236}">
                <a16:creationId xmlns:a16="http://schemas.microsoft.com/office/drawing/2014/main" id="{0EFC165E-815E-A7A6-6F1A-075493D388E6}"/>
              </a:ext>
            </a:extLst>
          </p:cNvPr>
          <p:cNvSpPr/>
          <p:nvPr/>
        </p:nvSpPr>
        <p:spPr>
          <a:xfrm>
            <a:off x="11250420" y="10039355"/>
            <a:ext cx="8708710" cy="2831544"/>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28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4"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4DE7B0E8-18BF-778A-CA86-F83270557E72}"/>
              </a:ext>
            </a:extLst>
          </p:cNvPr>
          <p:cNvSpPr txBox="1">
            <a:spLocks/>
          </p:cNvSpPr>
          <p:nvPr/>
        </p:nvSpPr>
        <p:spPr>
          <a:xfrm>
            <a:off x="11508908" y="9931779"/>
            <a:ext cx="8708710" cy="2831544"/>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r>
              <a:rPr lang="en-GB" sz="3200" b="1" dirty="0">
                <a:solidFill>
                  <a:schemeClr val="bg2"/>
                </a:solidFill>
              </a:rPr>
              <a:t>Our role:</a:t>
            </a:r>
          </a:p>
          <a:p>
            <a:pPr marL="457200" indent="-457200">
              <a:lnSpc>
                <a:spcPct val="100000"/>
              </a:lnSpc>
              <a:buFont typeface="Arial" panose="020B0604020202020204" pitchFamily="34" charset="0"/>
              <a:buChar char="•"/>
            </a:pPr>
            <a:r>
              <a:rPr lang="en-GB" sz="3200" dirty="0">
                <a:solidFill>
                  <a:schemeClr val="bg2"/>
                </a:solidFill>
              </a:rPr>
              <a:t>Execute reliable delivery to assigned FCs</a:t>
            </a:r>
          </a:p>
          <a:p>
            <a:pPr marL="457200" indent="-457200">
              <a:lnSpc>
                <a:spcPct val="100000"/>
              </a:lnSpc>
              <a:buFont typeface="Arial" panose="020B0604020202020204" pitchFamily="34" charset="0"/>
              <a:buChar char="•"/>
            </a:pPr>
            <a:r>
              <a:rPr lang="en-GB" sz="3200" dirty="0">
                <a:solidFill>
                  <a:schemeClr val="bg2"/>
                </a:solidFill>
              </a:rPr>
              <a:t>Provide real-time tracking and visibility</a:t>
            </a:r>
          </a:p>
          <a:p>
            <a:pPr marL="457200" indent="-457200">
              <a:lnSpc>
                <a:spcPct val="100000"/>
              </a:lnSpc>
              <a:buFont typeface="Arial" panose="020B0604020202020204" pitchFamily="34" charset="0"/>
              <a:buChar char="•"/>
            </a:pPr>
            <a:r>
              <a:rPr lang="en-GB" sz="3200" dirty="0">
                <a:solidFill>
                  <a:schemeClr val="bg2"/>
                </a:solidFill>
              </a:rPr>
              <a:t>Support efficient scheduling and planning</a:t>
            </a:r>
          </a:p>
          <a:p>
            <a:pPr marL="457200" indent="-457200">
              <a:lnSpc>
                <a:spcPct val="100000"/>
              </a:lnSpc>
              <a:buFont typeface="Arial" panose="020B0604020202020204" pitchFamily="34" charset="0"/>
              <a:buChar char="•"/>
            </a:pPr>
            <a:r>
              <a:rPr lang="en-GB" sz="3200" dirty="0">
                <a:solidFill>
                  <a:schemeClr val="bg2"/>
                </a:solidFill>
              </a:rPr>
              <a:t>Maintain delivery compliance</a:t>
            </a:r>
          </a:p>
        </p:txBody>
      </p:sp>
    </p:spTree>
    <p:extLst>
      <p:ext uri="{BB962C8B-B14F-4D97-AF65-F5344CB8AC3E}">
        <p14:creationId xmlns:p14="http://schemas.microsoft.com/office/powerpoint/2010/main" val="12205788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6990-DB08-6D79-FA98-A4D5A64E570C}"/>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D256F4A8-4944-0B39-DF6C-83752BFFF3ED}"/>
              </a:ext>
            </a:extLst>
          </p:cNvPr>
          <p:cNvSpPr txBox="1">
            <a:spLocks noGrp="1"/>
          </p:cNvSpPr>
          <p:nvPr>
            <p:ph type="title"/>
          </p:nvPr>
        </p:nvSpPr>
        <p:spPr>
          <a:xfrm>
            <a:off x="1029271" y="7301773"/>
            <a:ext cx="18495857" cy="3202716"/>
          </a:xfrm>
          <a:prstGeom prst="rect">
            <a:avLst/>
          </a:prstGeom>
        </p:spPr>
        <p:txBody>
          <a:bodyPr>
            <a:normAutofit/>
          </a:bodyPr>
          <a:lstStyle/>
          <a:p>
            <a:r>
              <a:rPr lang="en-GB" b="1" dirty="0"/>
              <a:t>Let’s get shipping.</a:t>
            </a:r>
          </a:p>
        </p:txBody>
      </p:sp>
      <p:pic>
        <p:nvPicPr>
          <p:cNvPr id="8" name="Picture 7">
            <a:extLst>
              <a:ext uri="{FF2B5EF4-FFF2-40B4-BE49-F238E27FC236}">
                <a16:creationId xmlns:a16="http://schemas.microsoft.com/office/drawing/2014/main" id="{0A407BCF-D75F-0373-9701-82F4A4B05890}"/>
              </a:ext>
            </a:extLst>
          </p:cNvPr>
          <p:cNvPicPr>
            <a:picLocks noChangeAspect="1"/>
          </p:cNvPicPr>
          <p:nvPr/>
        </p:nvPicPr>
        <p:blipFill>
          <a:blip r:embed="rId3">
            <a:extLst>
              <a:ext uri="{28A0092B-C50C-407E-A947-70E740481C1C}">
                <a14:useLocalDpi xmlns:a14="http://schemas.microsoft.com/office/drawing/2010/main" val="0"/>
              </a:ext>
            </a:extLst>
          </a:blip>
          <a:srcRect t="13688" b="41394"/>
          <a:stretch/>
        </p:blipFill>
        <p:spPr>
          <a:xfrm>
            <a:off x="0" y="0"/>
            <a:ext cx="24384000" cy="7301773"/>
          </a:xfrm>
          <a:prstGeom prst="rect">
            <a:avLst/>
          </a:prstGeom>
        </p:spPr>
      </p:pic>
      <p:sp>
        <p:nvSpPr>
          <p:cNvPr id="3" name="TextBox 2">
            <a:extLst>
              <a:ext uri="{FF2B5EF4-FFF2-40B4-BE49-F238E27FC236}">
                <a16:creationId xmlns:a16="http://schemas.microsoft.com/office/drawing/2014/main" id="{D583A241-5E3F-E713-1FA0-D882C42971E3}"/>
              </a:ext>
            </a:extLst>
          </p:cNvPr>
          <p:cNvSpPr txBox="1"/>
          <p:nvPr/>
        </p:nvSpPr>
        <p:spPr>
          <a:xfrm>
            <a:off x="9755502" y="12989179"/>
            <a:ext cx="14437112" cy="5034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1400" dirty="0"/>
              <a:t>© 2025 </a:t>
            </a:r>
            <a:r>
              <a:rPr lang="en-GB" sz="1400" dirty="0" err="1"/>
              <a:t>Amazon.com</a:t>
            </a:r>
            <a:r>
              <a:rPr lang="en-GB" sz="1400" dirty="0"/>
              <a:t>, Inc. or its affiliates. All rights reserved.</a:t>
            </a:r>
          </a:p>
        </p:txBody>
      </p:sp>
    </p:spTree>
    <p:extLst>
      <p:ext uri="{BB962C8B-B14F-4D97-AF65-F5344CB8AC3E}">
        <p14:creationId xmlns:p14="http://schemas.microsoft.com/office/powerpoint/2010/main" val="39050812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F0351-8EC8-2279-BB11-C5776CF01B4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609AA6D-B960-1CDB-6FB4-C60B7D0E7F80}"/>
              </a:ext>
            </a:extLst>
          </p:cNvPr>
          <p:cNvPicPr>
            <a:picLocks noChangeAspect="1"/>
          </p:cNvPicPr>
          <p:nvPr/>
        </p:nvPicPr>
        <p:blipFill>
          <a:blip r:embed="rId3">
            <a:extLst>
              <a:ext uri="{28A0092B-C50C-407E-A947-70E740481C1C}">
                <a14:useLocalDpi xmlns:a14="http://schemas.microsoft.com/office/drawing/2010/main" val="0"/>
              </a:ext>
            </a:extLst>
          </a:blip>
          <a:srcRect l="9839" t="16305" r="18261" b="10977"/>
          <a:stretch>
            <a:fillRect/>
          </a:stretch>
        </p:blipFill>
        <p:spPr>
          <a:xfrm>
            <a:off x="13389958" y="3795633"/>
            <a:ext cx="10994042" cy="7410903"/>
          </a:xfrm>
          <a:prstGeom prst="rect">
            <a:avLst/>
          </a:prstGeom>
        </p:spPr>
      </p:pic>
      <p:sp>
        <p:nvSpPr>
          <p:cNvPr id="3" name="Lorem ipsum dolor sit amet consectetur. Gravida odio pellentesque feugiat odio sed proin in viverra. Consectetur pretium quam amet praesent tempor.">
            <a:extLst>
              <a:ext uri="{FF2B5EF4-FFF2-40B4-BE49-F238E27FC236}">
                <a16:creationId xmlns:a16="http://schemas.microsoft.com/office/drawing/2014/main" id="{02EF4BCD-30FD-2284-A87A-21E7B089A3FF}"/>
              </a:ext>
            </a:extLst>
          </p:cNvPr>
          <p:cNvSpPr txBox="1">
            <a:spLocks/>
          </p:cNvSpPr>
          <p:nvPr/>
        </p:nvSpPr>
        <p:spPr>
          <a:xfrm>
            <a:off x="707980" y="3795633"/>
            <a:ext cx="12201196" cy="5509200"/>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400" dirty="0"/>
              <a:t>Q4 brings surging demand and less flexibility in the network. Early, accurate planning can make the difference between a </a:t>
            </a:r>
            <a:r>
              <a:rPr lang="en-GB" sz="4400" b="1" dirty="0"/>
              <a:t>smooth delivery</a:t>
            </a:r>
            <a:r>
              <a:rPr lang="en-GB" sz="4400" dirty="0"/>
              <a:t> and a </a:t>
            </a:r>
            <a:r>
              <a:rPr lang="en-GB" sz="4400" b="1" dirty="0"/>
              <a:t>costly disruption</a:t>
            </a:r>
            <a:r>
              <a:rPr lang="en-GB" sz="4400" dirty="0"/>
              <a:t>.</a:t>
            </a:r>
          </a:p>
          <a:p>
            <a:pPr algn="just">
              <a:lnSpc>
                <a:spcPct val="100000"/>
              </a:lnSpc>
            </a:pPr>
            <a:endParaRPr lang="en-GB" sz="4400" dirty="0"/>
          </a:p>
          <a:p>
            <a:pPr algn="just">
              <a:lnSpc>
                <a:spcPct val="100000"/>
              </a:lnSpc>
            </a:pPr>
            <a:r>
              <a:rPr lang="en-GB" sz="4400" dirty="0"/>
              <a:t>Shippers who prepare ahead of time secure more reliable capacity and reduce the risk of rejected or delayed loads.</a:t>
            </a:r>
            <a:endParaRPr lang="en-GB" sz="4400" b="1" dirty="0">
              <a:solidFill>
                <a:schemeClr val="tx1"/>
              </a:solidFill>
            </a:endParaRPr>
          </a:p>
        </p:txBody>
      </p:sp>
      <p:sp>
        <p:nvSpPr>
          <p:cNvPr id="4" name="Slide Title">
            <a:extLst>
              <a:ext uri="{FF2B5EF4-FFF2-40B4-BE49-F238E27FC236}">
                <a16:creationId xmlns:a16="http://schemas.microsoft.com/office/drawing/2014/main" id="{6C691339-165A-7F7E-2676-71F31C822D78}"/>
              </a:ext>
            </a:extLst>
          </p:cNvPr>
          <p:cNvSpPr txBox="1">
            <a:spLocks/>
          </p:cNvSpPr>
          <p:nvPr/>
        </p:nvSpPr>
        <p:spPr>
          <a:xfrm>
            <a:off x="707980" y="783804"/>
            <a:ext cx="21501691" cy="1943865"/>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8800" dirty="0">
                <a:solidFill>
                  <a:schemeClr val="tx1"/>
                </a:solidFill>
              </a:rPr>
              <a:t>Why </a:t>
            </a:r>
            <a:r>
              <a:rPr lang="en-GB" sz="8800" dirty="0">
                <a:solidFill>
                  <a:schemeClr val="bg1"/>
                </a:solidFill>
              </a:rPr>
              <a:t>peak planning</a:t>
            </a:r>
            <a:r>
              <a:rPr lang="en-GB" sz="8800" dirty="0">
                <a:solidFill>
                  <a:schemeClr val="tx1"/>
                </a:solidFill>
              </a:rPr>
              <a:t> matters</a:t>
            </a:r>
          </a:p>
        </p:txBody>
      </p:sp>
      <p:sp>
        <p:nvSpPr>
          <p:cNvPr id="7" name="Slide Number">
            <a:extLst>
              <a:ext uri="{FF2B5EF4-FFF2-40B4-BE49-F238E27FC236}">
                <a16:creationId xmlns:a16="http://schemas.microsoft.com/office/drawing/2014/main" id="{DB4EDC58-7B6C-1F28-D54A-8564FA0CD7AE}"/>
              </a:ext>
            </a:extLst>
          </p:cNvP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tx1"/>
                </a:solidFill>
                <a:latin typeface="+mn-lt"/>
                <a:ea typeface="+mn-ea"/>
                <a:cs typeface="+mn-cs"/>
                <a:sym typeface="Ember Modern Display Standard Regular"/>
              </a:defRPr>
            </a:lvl1pPr>
          </a:lstStyle>
          <a:p>
            <a:fld id="{86CB4B4D-7CA3-9044-876B-883B54F8677D}" type="slidenum">
              <a:rPr lang="en-GB" smtClean="0"/>
              <a:pPr/>
              <a:t>2</a:t>
            </a:fld>
            <a:endParaRPr lang="en-GB"/>
          </a:p>
        </p:txBody>
      </p:sp>
      <p:sp>
        <p:nvSpPr>
          <p:cNvPr id="12"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81D96364-1B1B-0B4E-A5EC-D348BEE8556E}"/>
              </a:ext>
            </a:extLst>
          </p:cNvPr>
          <p:cNvSpPr txBox="1">
            <a:spLocks/>
          </p:cNvSpPr>
          <p:nvPr/>
        </p:nvSpPr>
        <p:spPr>
          <a:xfrm>
            <a:off x="746663" y="10216320"/>
            <a:ext cx="3679778" cy="990217"/>
          </a:xfrm>
          <a:prstGeom prst="rect">
            <a:avLst/>
          </a:prstGeom>
          <a:solidFill>
            <a:schemeClr val="bg1"/>
          </a:solidFill>
        </p:spPr>
        <p:txBody>
          <a:bodyPr wrap="square" lIns="216000" tIns="216000" rIns="216000" bIns="216000" anchor="ctr">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ctr">
              <a:lnSpc>
                <a:spcPct val="100000"/>
              </a:lnSpc>
            </a:pPr>
            <a:r>
              <a:rPr lang="en-GB" sz="3600" b="1" dirty="0">
                <a:solidFill>
                  <a:schemeClr val="tx1"/>
                </a:solidFill>
                <a:latin typeface="Ember Modern Display Standard" panose="020B0503020204020204" pitchFamily="34" charset="0"/>
              </a:rPr>
              <a:t>Surging demand</a:t>
            </a:r>
          </a:p>
        </p:txBody>
      </p:sp>
      <p:sp>
        <p:nvSpPr>
          <p:cNvPr id="13"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650D211D-5834-8CA4-CB12-DDF05B42EC91}"/>
              </a:ext>
            </a:extLst>
          </p:cNvPr>
          <p:cNvSpPr txBox="1">
            <a:spLocks/>
          </p:cNvSpPr>
          <p:nvPr/>
        </p:nvSpPr>
        <p:spPr>
          <a:xfrm>
            <a:off x="4616230" y="10216320"/>
            <a:ext cx="4793525" cy="990217"/>
          </a:xfrm>
          <a:prstGeom prst="rect">
            <a:avLst/>
          </a:prstGeom>
          <a:solidFill>
            <a:schemeClr val="bg1"/>
          </a:solidFill>
        </p:spPr>
        <p:txBody>
          <a:bodyPr wrap="square" lIns="216000" tIns="216000" rIns="216000" bIns="216000" anchor="ctr">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ctr">
              <a:lnSpc>
                <a:spcPct val="100000"/>
              </a:lnSpc>
            </a:pPr>
            <a:r>
              <a:rPr lang="en-GB" sz="3600" b="1" dirty="0">
                <a:solidFill>
                  <a:schemeClr val="tx1"/>
                </a:solidFill>
                <a:latin typeface="Ember Modern Display Standard" panose="020B0503020204020204" pitchFamily="34" charset="0"/>
              </a:rPr>
              <a:t>Less flexibility in slots</a:t>
            </a:r>
          </a:p>
        </p:txBody>
      </p:sp>
      <p:sp>
        <p:nvSpPr>
          <p:cNvPr id="14"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DD850765-DB20-0432-FC0D-40BCFB9C368A}"/>
              </a:ext>
            </a:extLst>
          </p:cNvPr>
          <p:cNvSpPr txBox="1">
            <a:spLocks/>
          </p:cNvSpPr>
          <p:nvPr/>
        </p:nvSpPr>
        <p:spPr>
          <a:xfrm>
            <a:off x="9599544" y="10216319"/>
            <a:ext cx="3600625" cy="990217"/>
          </a:xfrm>
          <a:prstGeom prst="rect">
            <a:avLst/>
          </a:prstGeom>
          <a:solidFill>
            <a:schemeClr val="bg1"/>
          </a:solidFill>
        </p:spPr>
        <p:txBody>
          <a:bodyPr wrap="square" lIns="216000" tIns="216000" rIns="216000" bIns="216000" anchor="ctr">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ctr">
              <a:lnSpc>
                <a:spcPct val="100000"/>
              </a:lnSpc>
            </a:pPr>
            <a:r>
              <a:rPr lang="en-GB" sz="3600" b="1" dirty="0">
                <a:solidFill>
                  <a:schemeClr val="tx1"/>
                </a:solidFill>
                <a:latin typeface="Ember Modern Display Standard" panose="020B0503020204020204" pitchFamily="34" charset="0"/>
              </a:rPr>
              <a:t>Risk of pushouts</a:t>
            </a:r>
            <a:endParaRPr lang="en-GB" sz="3200" b="1" dirty="0">
              <a:solidFill>
                <a:schemeClr val="tx1"/>
              </a:solidFill>
              <a:latin typeface="Ember Modern Display Standard" panose="020B0503020204020204" pitchFamily="34" charset="0"/>
            </a:endParaRPr>
          </a:p>
        </p:txBody>
      </p:sp>
    </p:spTree>
    <p:extLst>
      <p:ext uri="{BB962C8B-B14F-4D97-AF65-F5344CB8AC3E}">
        <p14:creationId xmlns:p14="http://schemas.microsoft.com/office/powerpoint/2010/main" val="678864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50D4ED-E90F-1BBD-7F4A-79B158C887F0}"/>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CA9E9C6D-8DCB-9FB4-D1BF-A96ED199C9D5}"/>
              </a:ext>
            </a:extLst>
          </p:cNvPr>
          <p:cNvSpPr/>
          <p:nvPr/>
        </p:nvSpPr>
        <p:spPr>
          <a:xfrm>
            <a:off x="9288329" y="3098244"/>
            <a:ext cx="8509146" cy="5274611"/>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23" name="Rounded Rectangle 22">
            <a:extLst>
              <a:ext uri="{FF2B5EF4-FFF2-40B4-BE49-F238E27FC236}">
                <a16:creationId xmlns:a16="http://schemas.microsoft.com/office/drawing/2014/main" id="{4A6F18FA-2C9B-E0E0-2B0E-B21F2A2FBC74}"/>
              </a:ext>
            </a:extLst>
          </p:cNvPr>
          <p:cNvSpPr/>
          <p:nvPr/>
        </p:nvSpPr>
        <p:spPr>
          <a:xfrm>
            <a:off x="9288329" y="8605909"/>
            <a:ext cx="8509146" cy="3114953"/>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24" name="Rounded Rectangle 23">
            <a:extLst>
              <a:ext uri="{FF2B5EF4-FFF2-40B4-BE49-F238E27FC236}">
                <a16:creationId xmlns:a16="http://schemas.microsoft.com/office/drawing/2014/main" id="{7BF51E8E-0DA6-E6CF-1E55-BDD3384D129B}"/>
              </a:ext>
            </a:extLst>
          </p:cNvPr>
          <p:cNvSpPr/>
          <p:nvPr/>
        </p:nvSpPr>
        <p:spPr>
          <a:xfrm>
            <a:off x="473452" y="8605909"/>
            <a:ext cx="7980833" cy="3114953"/>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21" name="Rounded Rectangle 20">
            <a:extLst>
              <a:ext uri="{FF2B5EF4-FFF2-40B4-BE49-F238E27FC236}">
                <a16:creationId xmlns:a16="http://schemas.microsoft.com/office/drawing/2014/main" id="{EFA58BD3-88A4-9A85-20DB-E890A92FCBE5}"/>
              </a:ext>
            </a:extLst>
          </p:cNvPr>
          <p:cNvSpPr/>
          <p:nvPr/>
        </p:nvSpPr>
        <p:spPr>
          <a:xfrm>
            <a:off x="473452" y="3098244"/>
            <a:ext cx="7980833" cy="5274611"/>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pic>
        <p:nvPicPr>
          <p:cNvPr id="20" name="Picture 19">
            <a:extLst>
              <a:ext uri="{FF2B5EF4-FFF2-40B4-BE49-F238E27FC236}">
                <a16:creationId xmlns:a16="http://schemas.microsoft.com/office/drawing/2014/main" id="{55ABB3D0-5297-17F5-12F9-00DF3A454577}"/>
              </a:ext>
            </a:extLst>
          </p:cNvPr>
          <p:cNvPicPr>
            <a:picLocks noChangeAspect="1"/>
          </p:cNvPicPr>
          <p:nvPr/>
        </p:nvPicPr>
        <p:blipFill>
          <a:blip r:embed="rId3" cstate="print">
            <a:extLst>
              <a:ext uri="{28A0092B-C50C-407E-A947-70E740481C1C}">
                <a14:useLocalDpi xmlns:a14="http://schemas.microsoft.com/office/drawing/2010/main" val="0"/>
              </a:ext>
            </a:extLst>
          </a:blip>
          <a:srcRect b="2263"/>
          <a:stretch>
            <a:fillRect/>
          </a:stretch>
        </p:blipFill>
        <p:spPr>
          <a:xfrm>
            <a:off x="18502506" y="3098243"/>
            <a:ext cx="5881494" cy="8622619"/>
          </a:xfrm>
          <a:prstGeom prst="rect">
            <a:avLst/>
          </a:prstGeom>
        </p:spPr>
      </p:pic>
      <p:sp>
        <p:nvSpPr>
          <p:cNvPr id="3" name="Slide Number">
            <a:extLst>
              <a:ext uri="{FF2B5EF4-FFF2-40B4-BE49-F238E27FC236}">
                <a16:creationId xmlns:a16="http://schemas.microsoft.com/office/drawing/2014/main" id="{E81AFC92-A5BA-2BA8-C47A-8315C25E14DC}"/>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a:t>3</a:t>
            </a:fld>
            <a:endParaRPr lang="en-GB"/>
          </a:p>
        </p:txBody>
      </p:sp>
      <p:sp>
        <p:nvSpPr>
          <p:cNvPr id="7" name="Slide Title">
            <a:extLst>
              <a:ext uri="{FF2B5EF4-FFF2-40B4-BE49-F238E27FC236}">
                <a16:creationId xmlns:a16="http://schemas.microsoft.com/office/drawing/2014/main" id="{11BD5B38-ED08-7329-9B40-127711F31F50}"/>
              </a:ext>
            </a:extLst>
          </p:cNvPr>
          <p:cNvSpPr txBox="1">
            <a:spLocks/>
          </p:cNvSpPr>
          <p:nvPr/>
        </p:nvSpPr>
        <p:spPr>
          <a:xfrm>
            <a:off x="707980" y="783804"/>
            <a:ext cx="22215082" cy="1917833"/>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8800" b="1" dirty="0">
                <a:solidFill>
                  <a:schemeClr val="bg2"/>
                </a:solidFill>
              </a:rPr>
              <a:t>From booking to delivery: </a:t>
            </a:r>
            <a:r>
              <a:rPr lang="en-GB" sz="8800" b="1" dirty="0">
                <a:solidFill>
                  <a:schemeClr val="bg1"/>
                </a:solidFill>
              </a:rPr>
              <a:t>get every step right</a:t>
            </a:r>
          </a:p>
        </p:txBody>
      </p:sp>
      <p:sp>
        <p:nvSpPr>
          <p:cNvPr id="9" name="Rectangle 8">
            <a:extLst>
              <a:ext uri="{FF2B5EF4-FFF2-40B4-BE49-F238E27FC236}">
                <a16:creationId xmlns:a16="http://schemas.microsoft.com/office/drawing/2014/main" id="{8CA23CA3-0576-EDD5-85E7-38E8E361D007}"/>
              </a:ext>
            </a:extLst>
          </p:cNvPr>
          <p:cNvSpPr/>
          <p:nvPr/>
        </p:nvSpPr>
        <p:spPr>
          <a:xfrm>
            <a:off x="5582653" y="12635984"/>
            <a:ext cx="17620902" cy="8508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0000" rIns="180000" bIns="180000" numCol="1" spcCol="38100" rtlCol="0" anchor="ctr">
            <a:spAutoFit/>
          </a:bodyPr>
          <a:lstStyle/>
          <a:p>
            <a:r>
              <a:rPr lang="en-GB" sz="2800" dirty="0">
                <a:solidFill>
                  <a:schemeClr val="tx1"/>
                </a:solidFill>
              </a:rPr>
              <a:t>Keep your Account Manager informed about volume changes to prevent disruptions such as FC / destination FC changes.</a:t>
            </a:r>
          </a:p>
        </p:txBody>
      </p:sp>
      <p:sp>
        <p:nvSpPr>
          <p:cNvPr id="2" name="TextBox 1">
            <a:extLst>
              <a:ext uri="{FF2B5EF4-FFF2-40B4-BE49-F238E27FC236}">
                <a16:creationId xmlns:a16="http://schemas.microsoft.com/office/drawing/2014/main" id="{5F2408FB-CD14-E0D1-FA11-CA04B241AE89}"/>
              </a:ext>
            </a:extLst>
          </p:cNvPr>
          <p:cNvSpPr txBox="1"/>
          <p:nvPr/>
        </p:nvSpPr>
        <p:spPr>
          <a:xfrm>
            <a:off x="707980" y="3323929"/>
            <a:ext cx="8171209" cy="4823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GB" sz="4000" b="1" dirty="0">
                <a:solidFill>
                  <a:schemeClr val="bg2"/>
                </a:solidFill>
              </a:rPr>
              <a:t>1. Order lead time</a:t>
            </a:r>
          </a:p>
          <a:p>
            <a:pPr marL="457200" indent="-457200">
              <a:lnSpc>
                <a:spcPct val="150000"/>
              </a:lnSpc>
              <a:buFont typeface="Arial" panose="020B0604020202020204" pitchFamily="34" charset="0"/>
              <a:buChar char="•"/>
            </a:pPr>
            <a:r>
              <a:rPr lang="en-GB" sz="2800" dirty="0">
                <a:solidFill>
                  <a:schemeClr val="bg2"/>
                </a:solidFill>
              </a:rPr>
              <a:t>Book at least 48h before pickup</a:t>
            </a:r>
          </a:p>
          <a:p>
            <a:pPr marL="457200" indent="-457200">
              <a:lnSpc>
                <a:spcPct val="150000"/>
              </a:lnSpc>
              <a:buFont typeface="Arial" panose="020B0604020202020204" pitchFamily="34" charset="0"/>
              <a:buChar char="•"/>
            </a:pPr>
            <a:r>
              <a:rPr lang="en-GB" sz="2800" dirty="0">
                <a:solidFill>
                  <a:schemeClr val="bg2"/>
                </a:solidFill>
              </a:rPr>
              <a:t>Allows carrier assignment and enables accurate appointment scheduling at FCs</a:t>
            </a:r>
          </a:p>
          <a:p>
            <a:pPr marL="457200" indent="-457200">
              <a:lnSpc>
                <a:spcPct val="150000"/>
              </a:lnSpc>
              <a:buFont typeface="Arial" panose="020B0604020202020204" pitchFamily="34" charset="0"/>
              <a:buChar char="•"/>
            </a:pPr>
            <a:r>
              <a:rPr lang="en-GB" sz="2800" dirty="0">
                <a:solidFill>
                  <a:schemeClr val="bg2"/>
                </a:solidFill>
              </a:rPr>
              <a:t>Provide buffer for document verification and compliance checks, preventing last-minute cancellations or reschedules</a:t>
            </a:r>
          </a:p>
        </p:txBody>
      </p:sp>
      <p:sp>
        <p:nvSpPr>
          <p:cNvPr id="8" name="TextBox 7">
            <a:extLst>
              <a:ext uri="{FF2B5EF4-FFF2-40B4-BE49-F238E27FC236}">
                <a16:creationId xmlns:a16="http://schemas.microsoft.com/office/drawing/2014/main" id="{7EA9ECFE-944C-3537-502C-DEB457A380D6}"/>
              </a:ext>
            </a:extLst>
          </p:cNvPr>
          <p:cNvSpPr txBox="1"/>
          <p:nvPr/>
        </p:nvSpPr>
        <p:spPr>
          <a:xfrm>
            <a:off x="9626266" y="3323929"/>
            <a:ext cx="8171209" cy="4176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GB" sz="4000" b="1" dirty="0">
                <a:solidFill>
                  <a:schemeClr val="bg2"/>
                </a:solidFill>
              </a:rPr>
              <a:t>2. Accurate value &amp; unit counts</a:t>
            </a:r>
          </a:p>
          <a:p>
            <a:pPr marL="457200" indent="-457200">
              <a:lnSpc>
                <a:spcPct val="150000"/>
              </a:lnSpc>
              <a:buFont typeface="Arial" panose="020B0604020202020204" pitchFamily="34" charset="0"/>
              <a:buChar char="•"/>
            </a:pPr>
            <a:r>
              <a:rPr lang="en-GB" sz="2800" dirty="0">
                <a:solidFill>
                  <a:schemeClr val="bg2"/>
                </a:solidFill>
              </a:rPr>
              <a:t>Double-check pallet counts and unit counts, </a:t>
            </a:r>
            <a:r>
              <a:rPr lang="en-GB" sz="2800" b="1" dirty="0">
                <a:solidFill>
                  <a:schemeClr val="bg2"/>
                </a:solidFill>
              </a:rPr>
              <a:t>they should be identical</a:t>
            </a:r>
          </a:p>
          <a:p>
            <a:pPr marL="457200" indent="-457200">
              <a:lnSpc>
                <a:spcPct val="150000"/>
              </a:lnSpc>
              <a:buFont typeface="Arial" panose="020B0604020202020204" pitchFamily="34" charset="0"/>
              <a:buChar char="•"/>
            </a:pPr>
            <a:r>
              <a:rPr lang="en-GB" sz="2800" dirty="0">
                <a:solidFill>
                  <a:schemeClr val="bg2"/>
                </a:solidFill>
              </a:rPr>
              <a:t>Ensure accurate information are provided including but not limited to weight and PO numbers</a:t>
            </a:r>
          </a:p>
          <a:p>
            <a:pPr marL="457200" indent="-457200">
              <a:lnSpc>
                <a:spcPct val="150000"/>
              </a:lnSpc>
              <a:buFont typeface="Arial" panose="020B0604020202020204" pitchFamily="34" charset="0"/>
              <a:buChar char="•"/>
            </a:pPr>
            <a:r>
              <a:rPr lang="en-GB" sz="2800" dirty="0">
                <a:solidFill>
                  <a:schemeClr val="bg2"/>
                </a:solidFill>
              </a:rPr>
              <a:t>Add your Total Shipment Value</a:t>
            </a:r>
          </a:p>
        </p:txBody>
      </p:sp>
      <p:sp>
        <p:nvSpPr>
          <p:cNvPr id="15" name="TextBox 14">
            <a:extLst>
              <a:ext uri="{FF2B5EF4-FFF2-40B4-BE49-F238E27FC236}">
                <a16:creationId xmlns:a16="http://schemas.microsoft.com/office/drawing/2014/main" id="{E2D0209F-80F4-CA88-7DD5-AC02B77046CC}"/>
              </a:ext>
            </a:extLst>
          </p:cNvPr>
          <p:cNvSpPr txBox="1"/>
          <p:nvPr/>
        </p:nvSpPr>
        <p:spPr>
          <a:xfrm>
            <a:off x="707980" y="8604733"/>
            <a:ext cx="11094160" cy="2884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GB" sz="4000" b="1" dirty="0">
                <a:solidFill>
                  <a:schemeClr val="bg2"/>
                </a:solidFill>
              </a:rPr>
              <a:t>3. PO Accuracy</a:t>
            </a:r>
          </a:p>
          <a:p>
            <a:pPr marL="457200" indent="-457200">
              <a:lnSpc>
                <a:spcPct val="150000"/>
              </a:lnSpc>
              <a:buFont typeface="Arial" panose="020B0604020202020204" pitchFamily="34" charset="0"/>
              <a:buChar char="•"/>
            </a:pPr>
            <a:r>
              <a:rPr lang="en-GB" sz="2800" dirty="0">
                <a:solidFill>
                  <a:schemeClr val="bg2"/>
                </a:solidFill>
              </a:rPr>
              <a:t>Don’t reuse BOL and ASN for multiple shipments</a:t>
            </a:r>
          </a:p>
          <a:p>
            <a:pPr marL="457200" indent="-457200">
              <a:lnSpc>
                <a:spcPct val="150000"/>
              </a:lnSpc>
              <a:buFont typeface="Arial" panose="020B0604020202020204" pitchFamily="34" charset="0"/>
              <a:buChar char="•"/>
            </a:pPr>
            <a:r>
              <a:rPr lang="en-GB" sz="2800" dirty="0">
                <a:solidFill>
                  <a:schemeClr val="bg2"/>
                </a:solidFill>
              </a:rPr>
              <a:t>Check PO expiration dates before booking</a:t>
            </a:r>
          </a:p>
          <a:p>
            <a:pPr marL="457200" indent="-457200">
              <a:lnSpc>
                <a:spcPct val="150000"/>
              </a:lnSpc>
              <a:buFont typeface="Arial" panose="020B0604020202020204" pitchFamily="34" charset="0"/>
              <a:buChar char="•"/>
            </a:pPr>
            <a:r>
              <a:rPr lang="en-GB" sz="2800" dirty="0">
                <a:solidFill>
                  <a:schemeClr val="bg2"/>
                </a:solidFill>
              </a:rPr>
              <a:t>Validate PO numbers are active in the system</a:t>
            </a:r>
          </a:p>
        </p:txBody>
      </p:sp>
      <p:sp>
        <p:nvSpPr>
          <p:cNvPr id="16" name="TextBox 15">
            <a:extLst>
              <a:ext uri="{FF2B5EF4-FFF2-40B4-BE49-F238E27FC236}">
                <a16:creationId xmlns:a16="http://schemas.microsoft.com/office/drawing/2014/main" id="{0E4D53EA-BCAC-E435-4E56-D8F65305EF7E}"/>
              </a:ext>
            </a:extLst>
          </p:cNvPr>
          <p:cNvSpPr txBox="1"/>
          <p:nvPr/>
        </p:nvSpPr>
        <p:spPr>
          <a:xfrm>
            <a:off x="9421936" y="8604733"/>
            <a:ext cx="8579870" cy="2884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GB" sz="4000" b="1" dirty="0">
                <a:solidFill>
                  <a:schemeClr val="bg2"/>
                </a:solidFill>
              </a:rPr>
              <a:t>4. Fulfilment </a:t>
            </a:r>
            <a:r>
              <a:rPr lang="en-GB" sz="4000" b="1" dirty="0" err="1">
                <a:solidFill>
                  <a:schemeClr val="bg2"/>
                </a:solidFill>
              </a:rPr>
              <a:t>Centers</a:t>
            </a:r>
            <a:r>
              <a:rPr lang="en-GB" sz="4000" b="1" dirty="0">
                <a:solidFill>
                  <a:schemeClr val="bg2"/>
                </a:solidFill>
              </a:rPr>
              <a:t> (FC) Compliance</a:t>
            </a:r>
          </a:p>
          <a:p>
            <a:pPr marL="457200" indent="-457200">
              <a:lnSpc>
                <a:spcPct val="150000"/>
              </a:lnSpc>
              <a:buFont typeface="Arial" panose="020B0604020202020204" pitchFamily="34" charset="0"/>
              <a:buChar char="•"/>
            </a:pPr>
            <a:r>
              <a:rPr lang="en-GB" sz="2800" dirty="0">
                <a:solidFill>
                  <a:schemeClr val="bg2"/>
                </a:solidFill>
              </a:rPr>
              <a:t>Valid BOL (Bill of Landing) and ASN for vendors or accurate FBA for sellers</a:t>
            </a:r>
          </a:p>
          <a:p>
            <a:pPr marL="457200" indent="-457200">
              <a:lnSpc>
                <a:spcPct val="150000"/>
              </a:lnSpc>
              <a:buFont typeface="Arial" panose="020B0604020202020204" pitchFamily="34" charset="0"/>
              <a:buChar char="•"/>
            </a:pPr>
            <a:r>
              <a:rPr lang="en-GB" sz="2800" dirty="0">
                <a:solidFill>
                  <a:schemeClr val="bg2"/>
                </a:solidFill>
              </a:rPr>
              <a:t>Proper carton and pallet labels</a:t>
            </a:r>
          </a:p>
        </p:txBody>
      </p:sp>
      <p:sp>
        <p:nvSpPr>
          <p:cNvPr id="17" name="TextBox 16">
            <a:extLst>
              <a:ext uri="{FF2B5EF4-FFF2-40B4-BE49-F238E27FC236}">
                <a16:creationId xmlns:a16="http://schemas.microsoft.com/office/drawing/2014/main" id="{6610006A-5D51-A534-BE53-1AEC659FBADA}"/>
              </a:ext>
            </a:extLst>
          </p:cNvPr>
          <p:cNvSpPr txBox="1"/>
          <p:nvPr/>
        </p:nvSpPr>
        <p:spPr>
          <a:xfrm>
            <a:off x="4568586" y="12488816"/>
            <a:ext cx="7771397" cy="915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GB" sz="4000" b="1" dirty="0">
                <a:solidFill>
                  <a:schemeClr val="bg1"/>
                </a:solidFill>
              </a:rPr>
              <a:t>Tip:</a:t>
            </a:r>
          </a:p>
        </p:txBody>
      </p:sp>
    </p:spTree>
    <p:extLst>
      <p:ext uri="{BB962C8B-B14F-4D97-AF65-F5344CB8AC3E}">
        <p14:creationId xmlns:p14="http://schemas.microsoft.com/office/powerpoint/2010/main" val="1628691497"/>
      </p:ext>
    </p:extLst>
  </p:cSld>
  <p:clrMapOvr>
    <a:masterClrMapping/>
  </p:clrMapOvr>
  <p:transition spd="med"/>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DD48-9BA2-04E1-EFE8-40EA3721F4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87FD29D-31E4-F502-B081-0A41370C9FEA}"/>
              </a:ext>
            </a:extLst>
          </p:cNvPr>
          <p:cNvPicPr>
            <a:picLocks noChangeAspect="1"/>
          </p:cNvPicPr>
          <p:nvPr/>
        </p:nvPicPr>
        <p:blipFill>
          <a:blip r:embed="rId3">
            <a:extLst>
              <a:ext uri="{28A0092B-C50C-407E-A947-70E740481C1C}">
                <a14:useLocalDpi xmlns:a14="http://schemas.microsoft.com/office/drawing/2010/main" val="0"/>
              </a:ext>
            </a:extLst>
          </a:blip>
          <a:srcRect t="19032" r="14894" b="29917"/>
          <a:stretch>
            <a:fillRect/>
          </a:stretch>
        </p:blipFill>
        <p:spPr>
          <a:xfrm>
            <a:off x="0" y="2713353"/>
            <a:ext cx="24384000" cy="9750890"/>
          </a:xfrm>
          <a:prstGeom prst="rect">
            <a:avLst/>
          </a:prstGeom>
        </p:spPr>
      </p:pic>
      <p:sp>
        <p:nvSpPr>
          <p:cNvPr id="2" name="Slide Title">
            <a:extLst>
              <a:ext uri="{FF2B5EF4-FFF2-40B4-BE49-F238E27FC236}">
                <a16:creationId xmlns:a16="http://schemas.microsoft.com/office/drawing/2014/main" id="{27183BD3-924A-D8F8-F2B1-4FC73222093F}"/>
              </a:ext>
            </a:extLst>
          </p:cNvPr>
          <p:cNvSpPr txBox="1">
            <a:spLocks/>
          </p:cNvSpPr>
          <p:nvPr/>
        </p:nvSpPr>
        <p:spPr>
          <a:xfrm>
            <a:off x="708292" y="769423"/>
            <a:ext cx="22261178" cy="1943930"/>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9600" b="1" dirty="0">
                <a:solidFill>
                  <a:schemeClr val="bg2"/>
                </a:solidFill>
              </a:rPr>
              <a:t>Smart booking: </a:t>
            </a:r>
            <a:r>
              <a:rPr lang="en-GB" sz="9600" b="1" dirty="0">
                <a:solidFill>
                  <a:schemeClr val="bg1"/>
                </a:solidFill>
              </a:rPr>
              <a:t>protect your slot</a:t>
            </a:r>
          </a:p>
        </p:txBody>
      </p:sp>
      <p:sp>
        <p:nvSpPr>
          <p:cNvPr id="8" name="Slide Number">
            <a:extLst>
              <a:ext uri="{FF2B5EF4-FFF2-40B4-BE49-F238E27FC236}">
                <a16:creationId xmlns:a16="http://schemas.microsoft.com/office/drawing/2014/main" id="{30AB60B2-BEBB-8CE8-F98F-85E3F2E968C6}"/>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a:t>4</a:t>
            </a:fld>
            <a:endParaRPr lang="en-GB"/>
          </a:p>
        </p:txBody>
      </p:sp>
      <p:sp>
        <p:nvSpPr>
          <p:cNvPr id="4" name="Lorem ipsum dolor sit amet consectetur. Gravida odio pellentesque feugiat odio sed proin in viverra. Consectetur pretium quam amet praesent tempor.">
            <a:extLst>
              <a:ext uri="{FF2B5EF4-FFF2-40B4-BE49-F238E27FC236}">
                <a16:creationId xmlns:a16="http://schemas.microsoft.com/office/drawing/2014/main" id="{A3E6B29E-5331-E812-D49E-96C929D8620B}"/>
              </a:ext>
            </a:extLst>
          </p:cNvPr>
          <p:cNvSpPr txBox="1">
            <a:spLocks/>
          </p:cNvSpPr>
          <p:nvPr/>
        </p:nvSpPr>
        <p:spPr>
          <a:xfrm>
            <a:off x="708292" y="3283586"/>
            <a:ext cx="15910928" cy="2364622"/>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r>
              <a:rPr lang="en-GB" sz="6600" b="1" dirty="0">
                <a:solidFill>
                  <a:schemeClr val="bg2"/>
                </a:solidFill>
              </a:rPr>
              <a:t>Cancellations ripple through the network.</a:t>
            </a:r>
          </a:p>
          <a:p>
            <a:endParaRPr lang="en-GB" sz="4800" dirty="0">
              <a:solidFill>
                <a:schemeClr val="bg2"/>
              </a:solidFill>
            </a:endParaRPr>
          </a:p>
          <a:p>
            <a:r>
              <a:rPr lang="en-GB" sz="4000" dirty="0">
                <a:solidFill>
                  <a:schemeClr val="bg2"/>
                </a:solidFill>
              </a:rPr>
              <a:t>Avoid disruptions with these booking/cancelling practices:</a:t>
            </a:r>
          </a:p>
        </p:txBody>
      </p:sp>
      <p:sp>
        <p:nvSpPr>
          <p:cNvPr id="9" name="Rounded Rectangle 8">
            <a:extLst>
              <a:ext uri="{FF2B5EF4-FFF2-40B4-BE49-F238E27FC236}">
                <a16:creationId xmlns:a16="http://schemas.microsoft.com/office/drawing/2014/main" id="{7B39F6F6-8124-E069-818B-CD50F2FD79CA}"/>
              </a:ext>
            </a:extLst>
          </p:cNvPr>
          <p:cNvSpPr/>
          <p:nvPr/>
        </p:nvSpPr>
        <p:spPr>
          <a:xfrm>
            <a:off x="453198" y="6098861"/>
            <a:ext cx="6130482" cy="2650324"/>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11" name="Lorem ipsum dolor sit amet consectetur. Gravida odio pellentesque feugiat odio sed proin in viverra. Consectetur pretium quam amet praesent tempor.">
            <a:extLst>
              <a:ext uri="{FF2B5EF4-FFF2-40B4-BE49-F238E27FC236}">
                <a16:creationId xmlns:a16="http://schemas.microsoft.com/office/drawing/2014/main" id="{6080EEE7-C189-6791-D486-21FAAA4E8C0D}"/>
              </a:ext>
            </a:extLst>
          </p:cNvPr>
          <p:cNvSpPr txBox="1">
            <a:spLocks/>
          </p:cNvSpPr>
          <p:nvPr/>
        </p:nvSpPr>
        <p:spPr>
          <a:xfrm>
            <a:off x="708291" y="6311862"/>
            <a:ext cx="5646787" cy="219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0" marR="0" indent="0" algn="l" defTabSz="825500" rtl="0" eaLnBrk="1" latinLnBrk="0" hangingPunct="1">
              <a:lnSpc>
                <a:spcPts val="3800"/>
              </a:lnSpc>
              <a:spcBef>
                <a:spcPts val="0"/>
              </a:spcBef>
              <a:spcAft>
                <a:spcPts val="0"/>
              </a:spcAft>
              <a:buClrTx/>
              <a:buSzTx/>
              <a:buFontTx/>
              <a:buNone/>
              <a:tabLst/>
              <a:defRPr sz="36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rPr>
              <a:t>Be specific:</a:t>
            </a:r>
          </a:p>
          <a:p>
            <a:pPr algn="just">
              <a:lnSpc>
                <a:spcPct val="100000"/>
              </a:lnSpc>
            </a:pPr>
            <a:r>
              <a:rPr lang="en-GB" sz="3200" dirty="0">
                <a:solidFill>
                  <a:schemeClr val="bg2"/>
                </a:solidFill>
              </a:rPr>
              <a:t>use the correct cancel reason codes so we can identify patterns and prevent repeat issues.</a:t>
            </a:r>
          </a:p>
        </p:txBody>
      </p:sp>
      <p:sp>
        <p:nvSpPr>
          <p:cNvPr id="12" name="Rounded Rectangle 11">
            <a:extLst>
              <a:ext uri="{FF2B5EF4-FFF2-40B4-BE49-F238E27FC236}">
                <a16:creationId xmlns:a16="http://schemas.microsoft.com/office/drawing/2014/main" id="{C7A74BA3-DA39-78FD-AA2E-74F2992B71B7}"/>
              </a:ext>
            </a:extLst>
          </p:cNvPr>
          <p:cNvSpPr/>
          <p:nvPr/>
        </p:nvSpPr>
        <p:spPr>
          <a:xfrm>
            <a:off x="6838773" y="6098860"/>
            <a:ext cx="8318131" cy="2650325"/>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13" name="Lorem ipsum dolor sit amet consectetur. Gravida odio pellentesque feugiat odio sed proin in viverra. Consectetur pretium quam amet praesent tempor.">
            <a:extLst>
              <a:ext uri="{FF2B5EF4-FFF2-40B4-BE49-F238E27FC236}">
                <a16:creationId xmlns:a16="http://schemas.microsoft.com/office/drawing/2014/main" id="{04636704-BB5C-3FC5-D1AC-EF7898C98125}"/>
              </a:ext>
            </a:extLst>
          </p:cNvPr>
          <p:cNvSpPr txBox="1">
            <a:spLocks/>
          </p:cNvSpPr>
          <p:nvPr/>
        </p:nvSpPr>
        <p:spPr>
          <a:xfrm>
            <a:off x="7041603" y="6311863"/>
            <a:ext cx="7821030" cy="219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0" marR="0" indent="0" algn="l" defTabSz="825500" rtl="0" eaLnBrk="1" latinLnBrk="0" hangingPunct="1">
              <a:lnSpc>
                <a:spcPts val="3800"/>
              </a:lnSpc>
              <a:spcBef>
                <a:spcPts val="0"/>
              </a:spcBef>
              <a:spcAft>
                <a:spcPts val="0"/>
              </a:spcAft>
              <a:buClrTx/>
              <a:buSzTx/>
              <a:buFontTx/>
              <a:buNone/>
              <a:tabLst/>
              <a:defRPr sz="36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rPr>
              <a:t>Think reschedule:</a:t>
            </a:r>
          </a:p>
          <a:p>
            <a:pPr algn="just">
              <a:lnSpc>
                <a:spcPct val="100000"/>
              </a:lnSpc>
            </a:pPr>
            <a:r>
              <a:rPr lang="en-GB" sz="3200" dirty="0">
                <a:solidFill>
                  <a:schemeClr val="bg2"/>
                </a:solidFill>
              </a:rPr>
              <a:t>For vessel or customs delays, try rescheduling before cancelling. Notify your account manager early with the delay and new ETA.</a:t>
            </a:r>
          </a:p>
        </p:txBody>
      </p:sp>
      <p:sp>
        <p:nvSpPr>
          <p:cNvPr id="15" name="Rounded Rectangle 14">
            <a:extLst>
              <a:ext uri="{FF2B5EF4-FFF2-40B4-BE49-F238E27FC236}">
                <a16:creationId xmlns:a16="http://schemas.microsoft.com/office/drawing/2014/main" id="{EAC3E398-605F-705D-A3C1-B3E309E57145}"/>
              </a:ext>
            </a:extLst>
          </p:cNvPr>
          <p:cNvSpPr/>
          <p:nvPr/>
        </p:nvSpPr>
        <p:spPr>
          <a:xfrm>
            <a:off x="453198" y="9396897"/>
            <a:ext cx="14703706" cy="2364622"/>
          </a:xfrm>
          <a:prstGeom prst="roundRect">
            <a:avLst>
              <a:gd name="adj" fmla="val 7797"/>
            </a:avLst>
          </a:prstGeom>
          <a:solidFill>
            <a:schemeClr val="bg1"/>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16" name="Lorem ipsum dolor sit amet consectetur. Gravida odio pellentesque feugiat odio sed proin in viverra. Consectetur pretium quam amet praesent tempor.">
            <a:extLst>
              <a:ext uri="{FF2B5EF4-FFF2-40B4-BE49-F238E27FC236}">
                <a16:creationId xmlns:a16="http://schemas.microsoft.com/office/drawing/2014/main" id="{4598F8F8-388F-5374-15DF-A834B7E6785E}"/>
              </a:ext>
            </a:extLst>
          </p:cNvPr>
          <p:cNvSpPr txBox="1">
            <a:spLocks/>
          </p:cNvSpPr>
          <p:nvPr/>
        </p:nvSpPr>
        <p:spPr>
          <a:xfrm>
            <a:off x="708291" y="9721150"/>
            <a:ext cx="13007709" cy="1856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0" marR="0" indent="0" algn="l" defTabSz="825500" rtl="0" eaLnBrk="1" latinLnBrk="0" hangingPunct="1">
              <a:lnSpc>
                <a:spcPts val="3800"/>
              </a:lnSpc>
              <a:spcBef>
                <a:spcPts val="0"/>
              </a:spcBef>
              <a:spcAft>
                <a:spcPts val="0"/>
              </a:spcAft>
              <a:buClrTx/>
              <a:buSzTx/>
              <a:buFontTx/>
              <a:buNone/>
              <a:tabLst/>
              <a:defRPr sz="36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5400" b="1" dirty="0">
                <a:solidFill>
                  <a:schemeClr val="tx1"/>
                </a:solidFill>
              </a:rPr>
              <a:t>48h+ Hour Rule</a:t>
            </a:r>
          </a:p>
          <a:p>
            <a:pPr>
              <a:lnSpc>
                <a:spcPct val="100000"/>
              </a:lnSpc>
            </a:pPr>
            <a:r>
              <a:rPr lang="en-US" sz="6000" dirty="0"/>
              <a:t>Cancel early to help us reallocate capacity</a:t>
            </a:r>
            <a:endParaRPr lang="en-GB" sz="6000" dirty="0"/>
          </a:p>
        </p:txBody>
      </p:sp>
      <p:sp>
        <p:nvSpPr>
          <p:cNvPr id="18" name="TextBox 17">
            <a:extLst>
              <a:ext uri="{FF2B5EF4-FFF2-40B4-BE49-F238E27FC236}">
                <a16:creationId xmlns:a16="http://schemas.microsoft.com/office/drawing/2014/main" id="{8E0AE488-668E-7C59-40D8-C1BE17634573}"/>
              </a:ext>
            </a:extLst>
          </p:cNvPr>
          <p:cNvSpPr txBox="1"/>
          <p:nvPr/>
        </p:nvSpPr>
        <p:spPr>
          <a:xfrm>
            <a:off x="5467461" y="12834293"/>
            <a:ext cx="16029245"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b="1" dirty="0">
                <a:solidFill>
                  <a:schemeClr val="bg2"/>
                </a:solidFill>
              </a:rPr>
              <a:t>Heads up</a:t>
            </a:r>
            <a:r>
              <a:rPr lang="en-GB" dirty="0">
                <a:solidFill>
                  <a:schemeClr val="bg2"/>
                </a:solidFill>
              </a:rPr>
              <a:t>: New T&amp;Cs from mid-September: cancellations &lt;48h may incur fees.</a:t>
            </a:r>
          </a:p>
        </p:txBody>
      </p:sp>
    </p:spTree>
    <p:extLst>
      <p:ext uri="{BB962C8B-B14F-4D97-AF65-F5344CB8AC3E}">
        <p14:creationId xmlns:p14="http://schemas.microsoft.com/office/powerpoint/2010/main" val="32447553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02F1-0C9F-C5D1-9AD2-5F0345029435}"/>
            </a:ext>
          </a:extLst>
        </p:cNvPr>
        <p:cNvGrpSpPr/>
        <p:nvPr/>
      </p:nvGrpSpPr>
      <p:grpSpPr>
        <a:xfrm>
          <a:off x="0" y="0"/>
          <a:ext cx="0" cy="0"/>
          <a:chOff x="0" y="0"/>
          <a:chExt cx="0" cy="0"/>
        </a:xfrm>
      </p:grpSpPr>
      <p:pic>
        <p:nvPicPr>
          <p:cNvPr id="53" name="Picture 52">
            <a:extLst>
              <a:ext uri="{FF2B5EF4-FFF2-40B4-BE49-F238E27FC236}">
                <a16:creationId xmlns:a16="http://schemas.microsoft.com/office/drawing/2014/main" id="{E2FC3159-D2F5-AA68-E682-F8881646DB13}"/>
              </a:ext>
            </a:extLst>
          </p:cNvPr>
          <p:cNvPicPr>
            <a:picLocks noChangeAspect="1"/>
          </p:cNvPicPr>
          <p:nvPr/>
        </p:nvPicPr>
        <p:blipFill rotWithShape="1">
          <a:blip r:embed="rId4">
            <a:extLst>
              <a:ext uri="{28A0092B-C50C-407E-A947-70E740481C1C}">
                <a14:useLocalDpi xmlns:a14="http://schemas.microsoft.com/office/drawing/2010/main"/>
              </a:ext>
            </a:extLst>
          </a:blip>
          <a:srcRect t="19458" r="24386" b="4928"/>
          <a:stretch>
            <a:fillRect/>
          </a:stretch>
        </p:blipFill>
        <p:spPr>
          <a:xfrm>
            <a:off x="0" y="0"/>
            <a:ext cx="24384000" cy="13716000"/>
          </a:xfrm>
          <a:prstGeom prst="rect">
            <a:avLst/>
          </a:prstGeom>
        </p:spPr>
      </p:pic>
      <p:sp>
        <p:nvSpPr>
          <p:cNvPr id="3" name="Lorem ipsum dolor sit amet consectetur. Gravida odio pellentesque feugiat odio sed proin in viverra. Consectetur pretium quam amet praesent tempor.">
            <a:extLst>
              <a:ext uri="{FF2B5EF4-FFF2-40B4-BE49-F238E27FC236}">
                <a16:creationId xmlns:a16="http://schemas.microsoft.com/office/drawing/2014/main" id="{4BAA8B03-4E69-ED04-C5E3-FCFFD16B8F0A}"/>
              </a:ext>
            </a:extLst>
          </p:cNvPr>
          <p:cNvSpPr txBox="1">
            <a:spLocks/>
          </p:cNvSpPr>
          <p:nvPr/>
        </p:nvSpPr>
        <p:spPr>
          <a:xfrm>
            <a:off x="707980" y="2843779"/>
            <a:ext cx="17680444" cy="9250481"/>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marL="685800" indent="-685800">
              <a:buFont typeface="Wingdings" pitchFamily="2" charset="2"/>
              <a:buChar char="ü"/>
            </a:pPr>
            <a:r>
              <a:rPr lang="en-GB" sz="3600" dirty="0"/>
              <a:t>Correct wood pallets (UK: 1000x1200mm / EU: 800x1200mm).</a:t>
            </a:r>
          </a:p>
          <a:p>
            <a:pPr marL="685800" indent="-685800">
              <a:buFont typeface="Wingdings" pitchFamily="2" charset="2"/>
              <a:buChar char="ü"/>
            </a:pPr>
            <a:r>
              <a:rPr lang="en-GB" sz="3600" dirty="0"/>
              <a:t>Stack heavy to light; max height 180cm (single) / 2.7m–3.0m (double, market specific).</a:t>
            </a:r>
          </a:p>
          <a:p>
            <a:pPr marL="685800" indent="-685800">
              <a:buFont typeface="Wingdings" pitchFamily="2" charset="2"/>
              <a:buChar char="ü"/>
            </a:pPr>
            <a:r>
              <a:rPr lang="en-GB" sz="3600" dirty="0"/>
              <a:t>Oversized goods: strap 2 pallets together (short side).</a:t>
            </a:r>
          </a:p>
          <a:p>
            <a:pPr marL="685800" indent="-685800">
              <a:buFont typeface="Wingdings" pitchFamily="2" charset="2"/>
              <a:buChar char="ü"/>
            </a:pPr>
            <a:r>
              <a:rPr lang="en-GB" sz="3600" dirty="0"/>
              <a:t>Limit overhang to 20cm total.</a:t>
            </a:r>
          </a:p>
          <a:p>
            <a:pPr marL="685800" indent="-685800">
              <a:buFont typeface="Wingdings" pitchFamily="2" charset="2"/>
              <a:buChar char="ü"/>
            </a:pPr>
            <a:r>
              <a:rPr lang="en-GB" sz="3600" dirty="0"/>
              <a:t>Wrap securely: clear stretch film, 5 wraps minimum, no knots at pallet base.</a:t>
            </a:r>
          </a:p>
          <a:p>
            <a:pPr marL="685800" indent="-685800">
              <a:buFont typeface="Wingdings" pitchFamily="2" charset="2"/>
              <a:buChar char="ü"/>
            </a:pPr>
            <a:r>
              <a:rPr lang="en-GB" sz="3600" dirty="0"/>
              <a:t>Apply </a:t>
            </a:r>
            <a:r>
              <a:rPr lang="en-GB" sz="3600" i="1" dirty="0"/>
              <a:t>Heavy Pallet</a:t>
            </a:r>
            <a:r>
              <a:rPr lang="en-GB" sz="3600" dirty="0"/>
              <a:t> label (&gt;500kg).</a:t>
            </a:r>
          </a:p>
          <a:p>
            <a:pPr marL="685800" indent="-685800">
              <a:buFont typeface="Wingdings" pitchFamily="2" charset="2"/>
              <a:buChar char="ü"/>
            </a:pPr>
            <a:r>
              <a:rPr lang="en-GB" sz="3600" dirty="0"/>
              <a:t>Keep under 1000kg per pallet.</a:t>
            </a:r>
          </a:p>
          <a:p>
            <a:pPr marL="685800" indent="-685800">
              <a:buFont typeface="Wingdings" pitchFamily="2" charset="2"/>
              <a:buChar char="ü"/>
            </a:pPr>
            <a:r>
              <a:rPr lang="en-GB" sz="3600" dirty="0"/>
              <a:t>Load tight; use restraints evenly.</a:t>
            </a:r>
          </a:p>
          <a:p>
            <a:pPr marL="685800" indent="-685800">
              <a:buFont typeface="Wingdings" pitchFamily="2" charset="2"/>
              <a:buChar char="ü"/>
            </a:pPr>
            <a:r>
              <a:rPr lang="en-GB" sz="3600" dirty="0"/>
              <a:t>Leave 15cm clearance at rear for dock </a:t>
            </a:r>
            <a:r>
              <a:rPr lang="en-GB" sz="3600" dirty="0" err="1"/>
              <a:t>leveler</a:t>
            </a:r>
            <a:r>
              <a:rPr lang="en-GB" sz="3600" dirty="0"/>
              <a:t>.</a:t>
            </a:r>
          </a:p>
          <a:p>
            <a:pPr marL="685800" indent="-685800">
              <a:buFont typeface="Wingdings" pitchFamily="2" charset="2"/>
              <a:buChar char="ü"/>
            </a:pPr>
            <a:r>
              <a:rPr lang="en-GB" sz="3600" dirty="0"/>
              <a:t>Secure with load bars/straps.</a:t>
            </a:r>
          </a:p>
          <a:p>
            <a:pPr marL="685800" indent="-685800">
              <a:buFont typeface="Wingdings" pitchFamily="2" charset="2"/>
              <a:buChar char="ü"/>
            </a:pPr>
            <a:r>
              <a:rPr lang="en-GB" sz="3600" dirty="0"/>
              <a:t>Pallets must face short side toward trailer door.</a:t>
            </a:r>
          </a:p>
          <a:p>
            <a:pPr marL="685800" indent="-685800">
              <a:buFont typeface="Wingdings" pitchFamily="2" charset="2"/>
              <a:buChar char="ü"/>
            </a:pPr>
            <a:r>
              <a:rPr lang="en-GB" sz="3600" dirty="0"/>
              <a:t>Seal trailers for inbound loads.</a:t>
            </a:r>
          </a:p>
        </p:txBody>
      </p:sp>
      <p:sp>
        <p:nvSpPr>
          <p:cNvPr id="4" name="Slide Title">
            <a:extLst>
              <a:ext uri="{FF2B5EF4-FFF2-40B4-BE49-F238E27FC236}">
                <a16:creationId xmlns:a16="http://schemas.microsoft.com/office/drawing/2014/main" id="{4B66881C-B298-AA8C-5495-05DFE6B20238}"/>
              </a:ext>
            </a:extLst>
          </p:cNvPr>
          <p:cNvSpPr txBox="1">
            <a:spLocks/>
          </p:cNvSpPr>
          <p:nvPr/>
        </p:nvSpPr>
        <p:spPr>
          <a:xfrm>
            <a:off x="707980" y="783804"/>
            <a:ext cx="21501691" cy="1943865"/>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9600" dirty="0">
                <a:solidFill>
                  <a:schemeClr val="tx1"/>
                </a:solidFill>
              </a:rPr>
              <a:t>Prepare every pallet for </a:t>
            </a:r>
            <a:r>
              <a:rPr lang="en-GB" sz="9600" dirty="0">
                <a:solidFill>
                  <a:schemeClr val="bg1"/>
                </a:solidFill>
              </a:rPr>
              <a:t>success</a:t>
            </a:r>
          </a:p>
        </p:txBody>
      </p:sp>
      <p:pic>
        <p:nvPicPr>
          <p:cNvPr id="54" name="Picture 53">
            <a:extLst>
              <a:ext uri="{FF2B5EF4-FFF2-40B4-BE49-F238E27FC236}">
                <a16:creationId xmlns:a16="http://schemas.microsoft.com/office/drawing/2014/main" id="{46B78AE0-C6B0-BB04-FC77-01D531CA65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2192" y="12836604"/>
            <a:ext cx="2259608" cy="452077"/>
          </a:xfrm>
          <a:prstGeom prst="rect">
            <a:avLst/>
          </a:prstGeom>
        </p:spPr>
      </p:pic>
      <p:sp>
        <p:nvSpPr>
          <p:cNvPr id="58" name="Slide Number">
            <a:extLst>
              <a:ext uri="{FF2B5EF4-FFF2-40B4-BE49-F238E27FC236}">
                <a16:creationId xmlns:a16="http://schemas.microsoft.com/office/drawing/2014/main" id="{5915E99E-24D9-32A9-3921-EFEF02F23CCD}"/>
              </a:ext>
            </a:extLst>
          </p:cNvP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tx1"/>
                </a:solidFill>
                <a:latin typeface="+mn-lt"/>
                <a:ea typeface="+mn-ea"/>
                <a:cs typeface="+mn-cs"/>
                <a:sym typeface="Ember Modern Display Standard Regular"/>
              </a:defRPr>
            </a:lvl1pPr>
          </a:lstStyle>
          <a:p>
            <a:fld id="{86CB4B4D-7CA3-9044-876B-883B54F8677D}" type="slidenum">
              <a:rPr lang="en-GB" smtClean="0"/>
              <a:pPr/>
              <a:t>5</a:t>
            </a:fld>
            <a:endParaRPr lang="en-GB"/>
          </a:p>
        </p:txBody>
      </p:sp>
      <p:sp>
        <p:nvSpPr>
          <p:cNvPr id="2" name="Rectangle 1">
            <a:extLst>
              <a:ext uri="{FF2B5EF4-FFF2-40B4-BE49-F238E27FC236}">
                <a16:creationId xmlns:a16="http://schemas.microsoft.com/office/drawing/2014/main" id="{8A4C3AA1-1AB1-43B5-8A4D-68D7D720A60E}"/>
              </a:ext>
            </a:extLst>
          </p:cNvPr>
          <p:cNvSpPr/>
          <p:nvPr/>
        </p:nvSpPr>
        <p:spPr>
          <a:xfrm>
            <a:off x="19085357" y="12377859"/>
            <a:ext cx="5298643" cy="133814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0000" rIns="180000" bIns="180000" numCol="1" spcCol="38100" rtlCol="0" anchor="ctr">
            <a:spAutoFit/>
          </a:bodyPr>
          <a:lstStyle/>
          <a:p>
            <a:r>
              <a:rPr lang="en-GB" sz="3200" dirty="0">
                <a:solidFill>
                  <a:schemeClr val="tx1"/>
                </a:solidFill>
              </a:rPr>
              <a:t>Download the full manual on Vendor Central / Seller Central</a:t>
            </a:r>
          </a:p>
        </p:txBody>
      </p:sp>
    </p:spTree>
    <p:extLst>
      <p:ext uri="{BB962C8B-B14F-4D97-AF65-F5344CB8AC3E}">
        <p14:creationId xmlns:p14="http://schemas.microsoft.com/office/powerpoint/2010/main" val="3188570492"/>
      </p:ext>
    </p:extLst>
  </p:cSld>
  <p:clrMapOvr>
    <a:masterClrMapping/>
  </p:clrMapOvr>
  <p:transition spd="med"/>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C1D64D-7E67-3413-E0AE-B67A25908C76}"/>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04622781-4333-89B9-86C7-1E70AC4A6AF2}"/>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a:t>6</a:t>
            </a:fld>
            <a:endParaRPr lang="en-GB"/>
          </a:p>
        </p:txBody>
      </p:sp>
      <p:pic>
        <p:nvPicPr>
          <p:cNvPr id="4" name="Picture Placeholder 2">
            <a:extLst>
              <a:ext uri="{FF2B5EF4-FFF2-40B4-BE49-F238E27FC236}">
                <a16:creationId xmlns:a16="http://schemas.microsoft.com/office/drawing/2014/main" id="{200E5175-2AE6-A552-D95E-6E42C0B8A2AF}"/>
              </a:ext>
            </a:extLst>
          </p:cNvPr>
          <p:cNvPicPr>
            <a:picLocks noChangeAspect="1"/>
          </p:cNvPicPr>
          <p:nvPr/>
        </p:nvPicPr>
        <p:blipFill>
          <a:blip r:embed="rId2">
            <a:alphaModFix/>
            <a:extLst>
              <a:ext uri="{28A0092B-C50C-407E-A947-70E740481C1C}">
                <a14:useLocalDpi xmlns:a14="http://schemas.microsoft.com/office/drawing/2010/main" val="0"/>
              </a:ext>
            </a:extLst>
          </a:blip>
          <a:srcRect l="28180" t="6528" r="41784" b="2528"/>
          <a:stretch>
            <a:fillRect/>
          </a:stretch>
        </p:blipFill>
        <p:spPr>
          <a:xfrm>
            <a:off x="0" y="1156446"/>
            <a:ext cx="6616102" cy="11268636"/>
          </a:xfrm>
          <a:prstGeom prst="roundRect">
            <a:avLst>
              <a:gd name="adj" fmla="val 0"/>
            </a:avLst>
          </a:prstGeom>
          <a:solidFill>
            <a:schemeClr val="bg1"/>
          </a:solidFill>
        </p:spPr>
      </p:pic>
      <p:sp>
        <p:nvSpPr>
          <p:cNvPr id="5"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F460FB75-F648-55AB-6371-AFF1D8D82AF2}"/>
              </a:ext>
            </a:extLst>
          </p:cNvPr>
          <p:cNvSpPr txBox="1">
            <a:spLocks/>
          </p:cNvSpPr>
          <p:nvPr/>
        </p:nvSpPr>
        <p:spPr>
          <a:xfrm>
            <a:off x="6907054" y="2713353"/>
            <a:ext cx="16329464" cy="2187650"/>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nSpc>
                <a:spcPct val="150000"/>
              </a:lnSpc>
            </a:pPr>
            <a:r>
              <a:rPr lang="en-GB" sz="4800" dirty="0" err="1">
                <a:solidFill>
                  <a:schemeClr val="bg2"/>
                </a:solidFill>
                <a:latin typeface="Ember Modern Display Standard" panose="020B0503020204020204" pitchFamily="34" charset="0"/>
              </a:rPr>
              <a:t>Fulfillment</a:t>
            </a:r>
            <a:r>
              <a:rPr lang="en-GB" sz="4800" dirty="0">
                <a:solidFill>
                  <a:schemeClr val="bg2"/>
                </a:solidFill>
                <a:latin typeface="Ember Modern Display Standard" panose="020B0503020204020204" pitchFamily="34" charset="0"/>
              </a:rPr>
              <a:t> </a:t>
            </a:r>
            <a:r>
              <a:rPr lang="en-GB" sz="4800" dirty="0" err="1">
                <a:solidFill>
                  <a:schemeClr val="bg2"/>
                </a:solidFill>
                <a:latin typeface="Ember Modern Display Standard" panose="020B0503020204020204" pitchFamily="34" charset="0"/>
              </a:rPr>
              <a:t>Centers</a:t>
            </a:r>
            <a:r>
              <a:rPr lang="en-GB" sz="4800" dirty="0">
                <a:solidFill>
                  <a:schemeClr val="bg2"/>
                </a:solidFill>
                <a:latin typeface="Ember Modern Display Standard" panose="020B0503020204020204" pitchFamily="34" charset="0"/>
              </a:rPr>
              <a:t> run 24/7 — but many shippers close by 6PM. Extend your shipping window into the evening to:</a:t>
            </a:r>
          </a:p>
        </p:txBody>
      </p:sp>
      <p:sp>
        <p:nvSpPr>
          <p:cNvPr id="8" name="Lorem ipsum dolor sit amet consectetur. Gravida odio pellentesque feugiat odio sed proin in viverra. Consectetur pretium quam amet praesent tempor.">
            <a:extLst>
              <a:ext uri="{FF2B5EF4-FFF2-40B4-BE49-F238E27FC236}">
                <a16:creationId xmlns:a16="http://schemas.microsoft.com/office/drawing/2014/main" id="{4D3D0905-3317-A704-D930-5BEDA32D6E31}"/>
              </a:ext>
            </a:extLst>
          </p:cNvPr>
          <p:cNvSpPr txBox="1">
            <a:spLocks/>
          </p:cNvSpPr>
          <p:nvPr/>
        </p:nvSpPr>
        <p:spPr>
          <a:xfrm>
            <a:off x="6907054" y="5283002"/>
            <a:ext cx="16764754" cy="1600438"/>
          </a:xfrm>
          <a:prstGeom prst="roundRect">
            <a:avLst/>
          </a:prstGeom>
          <a:solidFill>
            <a:schemeClr val="bg1"/>
          </a:solidFill>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nSpc>
                <a:spcPct val="100000"/>
              </a:lnSpc>
            </a:pPr>
            <a:r>
              <a:rPr lang="en-GB" sz="4400" b="1" dirty="0">
                <a:solidFill>
                  <a:schemeClr val="tx1"/>
                </a:solidFill>
              </a:rPr>
              <a:t>Extended Hours Advantage:</a:t>
            </a:r>
          </a:p>
          <a:p>
            <a:pPr>
              <a:lnSpc>
                <a:spcPct val="100000"/>
              </a:lnSpc>
            </a:pPr>
            <a:r>
              <a:rPr lang="en-GB" sz="4400" dirty="0">
                <a:solidFill>
                  <a:schemeClr val="tx1"/>
                </a:solidFill>
              </a:rPr>
              <a:t>Push your operating window into the night to access more available slots</a:t>
            </a:r>
          </a:p>
        </p:txBody>
      </p:sp>
      <p:sp>
        <p:nvSpPr>
          <p:cNvPr id="7" name="Slide Title">
            <a:extLst>
              <a:ext uri="{FF2B5EF4-FFF2-40B4-BE49-F238E27FC236}">
                <a16:creationId xmlns:a16="http://schemas.microsoft.com/office/drawing/2014/main" id="{085EB5D9-92FE-FD03-401A-565D449274AE}"/>
              </a:ext>
            </a:extLst>
          </p:cNvPr>
          <p:cNvSpPr txBox="1">
            <a:spLocks/>
          </p:cNvSpPr>
          <p:nvPr/>
        </p:nvSpPr>
        <p:spPr>
          <a:xfrm>
            <a:off x="6907054" y="769423"/>
            <a:ext cx="22261178" cy="1943930"/>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8800" b="1" dirty="0">
                <a:solidFill>
                  <a:schemeClr val="bg2"/>
                </a:solidFill>
              </a:rPr>
              <a:t>Extend hours, </a:t>
            </a:r>
            <a:r>
              <a:rPr lang="en-GB" sz="8800" b="1" dirty="0">
                <a:solidFill>
                  <a:schemeClr val="bg1"/>
                </a:solidFill>
              </a:rPr>
              <a:t>unlock more capacity</a:t>
            </a:r>
          </a:p>
        </p:txBody>
      </p:sp>
      <p:sp>
        <p:nvSpPr>
          <p:cNvPr id="14" name="Lorem ipsum dolor sit amet consectetur. Gravida odio pellentesque feugiat odio sed proin in viverra. Consectetur pretium quam amet praesent tempor.">
            <a:extLst>
              <a:ext uri="{FF2B5EF4-FFF2-40B4-BE49-F238E27FC236}">
                <a16:creationId xmlns:a16="http://schemas.microsoft.com/office/drawing/2014/main" id="{041F04A9-A799-AC19-2353-B83DA9809D15}"/>
              </a:ext>
            </a:extLst>
          </p:cNvPr>
          <p:cNvSpPr txBox="1">
            <a:spLocks/>
          </p:cNvSpPr>
          <p:nvPr/>
        </p:nvSpPr>
        <p:spPr>
          <a:xfrm>
            <a:off x="6907054" y="7111802"/>
            <a:ext cx="16764754" cy="2349579"/>
          </a:xfrm>
          <a:prstGeom prst="roundRect">
            <a:avLst/>
          </a:prstGeom>
          <a:solidFill>
            <a:schemeClr val="bg1"/>
          </a:solidFill>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nSpc>
                <a:spcPct val="100000"/>
              </a:lnSpc>
            </a:pPr>
            <a:r>
              <a:rPr lang="en-GB" sz="4400" b="1" dirty="0">
                <a:solidFill>
                  <a:schemeClr val="tx1"/>
                </a:solidFill>
              </a:rPr>
              <a:t>Night Delivery Benefits:</a:t>
            </a:r>
          </a:p>
          <a:p>
            <a:pPr>
              <a:lnSpc>
                <a:spcPct val="100000"/>
              </a:lnSpc>
            </a:pPr>
            <a:r>
              <a:rPr lang="en-GB" sz="4400" dirty="0">
                <a:solidFill>
                  <a:schemeClr val="tx1"/>
                </a:solidFill>
              </a:rPr>
              <a:t>Take advantage of less congested night slots while other shippers are closed</a:t>
            </a:r>
          </a:p>
        </p:txBody>
      </p:sp>
      <p:sp>
        <p:nvSpPr>
          <p:cNvPr id="15" name="Lorem ipsum dolor sit amet consectetur. Gravida odio pellentesque feugiat odio sed proin in viverra. Consectetur pretium quam amet praesent tempor.">
            <a:extLst>
              <a:ext uri="{FF2B5EF4-FFF2-40B4-BE49-F238E27FC236}">
                <a16:creationId xmlns:a16="http://schemas.microsoft.com/office/drawing/2014/main" id="{FA9C53DD-2419-8FCE-B1A8-4C44D5D9265A}"/>
              </a:ext>
            </a:extLst>
          </p:cNvPr>
          <p:cNvSpPr txBox="1">
            <a:spLocks/>
          </p:cNvSpPr>
          <p:nvPr/>
        </p:nvSpPr>
        <p:spPr>
          <a:xfrm>
            <a:off x="6907054" y="9746431"/>
            <a:ext cx="16764754" cy="2349579"/>
          </a:xfrm>
          <a:prstGeom prst="roundRect">
            <a:avLst/>
          </a:prstGeom>
          <a:solidFill>
            <a:schemeClr val="bg1"/>
          </a:solidFill>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nSpc>
                <a:spcPct val="100000"/>
              </a:lnSpc>
            </a:pPr>
            <a:r>
              <a:rPr lang="en-GB" sz="4400" b="1" dirty="0">
                <a:solidFill>
                  <a:schemeClr val="tx1"/>
                </a:solidFill>
              </a:rPr>
              <a:t>Success Data:</a:t>
            </a:r>
          </a:p>
          <a:p>
            <a:pPr>
              <a:lnSpc>
                <a:spcPct val="100000"/>
              </a:lnSpc>
            </a:pPr>
            <a:r>
              <a:rPr lang="en-GB" sz="4400" dirty="0">
                <a:solidFill>
                  <a:schemeClr val="tx1"/>
                </a:solidFill>
              </a:rPr>
              <a:t>Shippers operating until 10PM or later consistently secure more slots and reduce pushouts</a:t>
            </a:r>
          </a:p>
        </p:txBody>
      </p:sp>
    </p:spTree>
    <p:extLst>
      <p:ext uri="{BB962C8B-B14F-4D97-AF65-F5344CB8AC3E}">
        <p14:creationId xmlns:p14="http://schemas.microsoft.com/office/powerpoint/2010/main" val="1388788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AD1B-3D3C-8C8D-D670-350F6AE0E515}"/>
            </a:ext>
          </a:extLst>
        </p:cNvPr>
        <p:cNvGrpSpPr/>
        <p:nvPr/>
      </p:nvGrpSpPr>
      <p:grpSpPr>
        <a:xfrm>
          <a:off x="0" y="0"/>
          <a:ext cx="0" cy="0"/>
          <a:chOff x="0" y="0"/>
          <a:chExt cx="0" cy="0"/>
        </a:xfrm>
      </p:grpSpPr>
      <p:sp>
        <p:nvSpPr>
          <p:cNvPr id="4" name="Slide Title">
            <a:extLst>
              <a:ext uri="{FF2B5EF4-FFF2-40B4-BE49-F238E27FC236}">
                <a16:creationId xmlns:a16="http://schemas.microsoft.com/office/drawing/2014/main" id="{BEF1BB53-1242-E5CC-2297-7824DB681171}"/>
              </a:ext>
            </a:extLst>
          </p:cNvPr>
          <p:cNvSpPr txBox="1">
            <a:spLocks/>
          </p:cNvSpPr>
          <p:nvPr/>
        </p:nvSpPr>
        <p:spPr>
          <a:xfrm>
            <a:off x="707980" y="783804"/>
            <a:ext cx="21501691" cy="1943865"/>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r>
              <a:rPr lang="en-GB" sz="9600" dirty="0">
                <a:solidFill>
                  <a:schemeClr val="tx1"/>
                </a:solidFill>
              </a:rPr>
              <a:t>Sort </a:t>
            </a:r>
            <a:r>
              <a:rPr lang="en-GB" sz="9600" dirty="0" err="1">
                <a:solidFill>
                  <a:schemeClr val="tx1"/>
                </a:solidFill>
              </a:rPr>
              <a:t>Center</a:t>
            </a:r>
            <a:r>
              <a:rPr lang="en-GB" sz="9600" dirty="0">
                <a:solidFill>
                  <a:schemeClr val="tx1"/>
                </a:solidFill>
              </a:rPr>
              <a:t> </a:t>
            </a:r>
            <a:r>
              <a:rPr lang="en-GB" sz="9600" dirty="0">
                <a:solidFill>
                  <a:schemeClr val="bg1"/>
                </a:solidFill>
              </a:rPr>
              <a:t>rules to remember</a:t>
            </a:r>
          </a:p>
        </p:txBody>
      </p:sp>
      <p:sp>
        <p:nvSpPr>
          <p:cNvPr id="7" name="Slide Number">
            <a:extLst>
              <a:ext uri="{FF2B5EF4-FFF2-40B4-BE49-F238E27FC236}">
                <a16:creationId xmlns:a16="http://schemas.microsoft.com/office/drawing/2014/main" id="{BFE0865C-181B-6C53-1A3C-E0CF98164548}"/>
              </a:ext>
            </a:extLst>
          </p:cNvPr>
          <p:cNvSpPr txBox="1">
            <a:spLocks noGrp="1"/>
          </p:cNvSpPr>
          <p:nvPr>
            <p:ph type="sldNum" sz="quarter" idx="2"/>
          </p:nvPr>
        </p:nvSpPr>
        <p:spPr>
          <a:xfrm>
            <a:off x="23290293" y="12870899"/>
            <a:ext cx="381515" cy="379591"/>
          </a:xfrm>
          <a:prstGeom prst="rect">
            <a:avLst/>
          </a:prstGeom>
        </p:spPr>
        <p:txBody>
          <a:bodyPr/>
          <a:lstStyle>
            <a:lvl1pPr algn="r">
              <a:defRPr sz="1800" spc="0">
                <a:solidFill>
                  <a:schemeClr val="tx1"/>
                </a:solidFill>
                <a:latin typeface="+mn-lt"/>
                <a:ea typeface="+mn-ea"/>
                <a:cs typeface="+mn-cs"/>
                <a:sym typeface="Ember Modern Display Standard Regular"/>
              </a:defRPr>
            </a:lvl1pPr>
          </a:lstStyle>
          <a:p>
            <a:fld id="{86CB4B4D-7CA3-9044-876B-883B54F8677D}" type="slidenum">
              <a:rPr lang="en-GB" smtClean="0"/>
              <a:pPr/>
              <a:t>7</a:t>
            </a:fld>
            <a:endParaRPr lang="en-GB"/>
          </a:p>
        </p:txBody>
      </p:sp>
      <p:sp>
        <p:nvSpPr>
          <p:cNvPr id="17"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76FD1BFC-B8BA-697D-7B65-5C6BC0D40F41}"/>
              </a:ext>
            </a:extLst>
          </p:cNvPr>
          <p:cNvSpPr txBox="1">
            <a:spLocks/>
          </p:cNvSpPr>
          <p:nvPr/>
        </p:nvSpPr>
        <p:spPr>
          <a:xfrm>
            <a:off x="707979" y="5015444"/>
            <a:ext cx="10399291" cy="3685111"/>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marL="457200" indent="-457200">
              <a:lnSpc>
                <a:spcPct val="150000"/>
              </a:lnSpc>
              <a:buFont typeface="Arial" panose="020B0604020202020204" pitchFamily="34" charset="0"/>
              <a:buChar char="•"/>
            </a:pPr>
            <a:r>
              <a:rPr lang="en-GB" sz="4000" dirty="0">
                <a:solidFill>
                  <a:schemeClr val="tx1"/>
                </a:solidFill>
              </a:rPr>
              <a:t>Sort </a:t>
            </a:r>
            <a:r>
              <a:rPr lang="en-GB" sz="4000" dirty="0" err="1">
                <a:solidFill>
                  <a:schemeClr val="tx1"/>
                </a:solidFill>
              </a:rPr>
              <a:t>Center</a:t>
            </a:r>
            <a:r>
              <a:rPr lang="en-GB" sz="4000" dirty="0">
                <a:solidFill>
                  <a:schemeClr val="tx1"/>
                </a:solidFill>
              </a:rPr>
              <a:t> POs </a:t>
            </a:r>
            <a:r>
              <a:rPr lang="en-GB" sz="4000" b="1" dirty="0">
                <a:solidFill>
                  <a:schemeClr val="tx1"/>
                </a:solidFill>
              </a:rPr>
              <a:t>must go only to designated SCs</a:t>
            </a:r>
          </a:p>
          <a:p>
            <a:pPr marL="457200" indent="-457200">
              <a:lnSpc>
                <a:spcPct val="150000"/>
              </a:lnSpc>
              <a:buFont typeface="Arial" panose="020B0604020202020204" pitchFamily="34" charset="0"/>
              <a:buChar char="•"/>
            </a:pPr>
            <a:r>
              <a:rPr lang="en-GB" sz="4000" b="1" dirty="0">
                <a:solidFill>
                  <a:schemeClr val="tx1"/>
                </a:solidFill>
              </a:rPr>
              <a:t>Do not reroute to FCs</a:t>
            </a:r>
            <a:br>
              <a:rPr lang="en-GB" sz="4000" b="1" dirty="0">
                <a:solidFill>
                  <a:schemeClr val="tx1"/>
                </a:solidFill>
              </a:rPr>
            </a:br>
            <a:r>
              <a:rPr lang="en-GB" sz="4000" dirty="0">
                <a:solidFill>
                  <a:schemeClr val="tx1"/>
                </a:solidFill>
              </a:rPr>
              <a:t>(e.g., DTM2, HAJ1, WRO5, BHX4)</a:t>
            </a:r>
          </a:p>
          <a:p>
            <a:pPr marL="457200" indent="-457200">
              <a:lnSpc>
                <a:spcPct val="150000"/>
              </a:lnSpc>
              <a:buFont typeface="Arial" panose="020B0604020202020204" pitchFamily="34" charset="0"/>
              <a:buChar char="•"/>
            </a:pPr>
            <a:r>
              <a:rPr lang="en-GB" sz="4000" dirty="0">
                <a:solidFill>
                  <a:schemeClr val="tx1"/>
                </a:solidFill>
              </a:rPr>
              <a:t>Incorrect destinations = rejected load</a:t>
            </a:r>
          </a:p>
        </p:txBody>
      </p:sp>
      <p:pic>
        <p:nvPicPr>
          <p:cNvPr id="5" name="Picture 4">
            <a:extLst>
              <a:ext uri="{FF2B5EF4-FFF2-40B4-BE49-F238E27FC236}">
                <a16:creationId xmlns:a16="http://schemas.microsoft.com/office/drawing/2014/main" id="{475C5310-7B5D-81FF-7E83-1D5FB3AFE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5159" y="2985247"/>
            <a:ext cx="8955984" cy="9141280"/>
          </a:xfrm>
          <a:prstGeom prst="rect">
            <a:avLst/>
          </a:prstGeom>
        </p:spPr>
      </p:pic>
      <p:sp>
        <p:nvSpPr>
          <p:cNvPr id="8" name="Rounded Rectangle 7">
            <a:extLst>
              <a:ext uri="{FF2B5EF4-FFF2-40B4-BE49-F238E27FC236}">
                <a16:creationId xmlns:a16="http://schemas.microsoft.com/office/drawing/2014/main" id="{568EF419-F9AF-7F17-1B1F-6F6C9A38E7C6}"/>
              </a:ext>
            </a:extLst>
          </p:cNvPr>
          <p:cNvSpPr/>
          <p:nvPr/>
        </p:nvSpPr>
        <p:spPr>
          <a:xfrm>
            <a:off x="15552277" y="10450588"/>
            <a:ext cx="7703174" cy="2158879"/>
          </a:xfrm>
          <a:prstGeom prst="roundRect">
            <a:avLst>
              <a:gd name="adj" fmla="val 7797"/>
            </a:avLst>
          </a:prstGeom>
          <a:solidFill>
            <a:schemeClr val="tx2"/>
          </a:solidFill>
          <a:ln w="12700" cap="flat">
            <a:noFill/>
            <a:miter lim="400000"/>
          </a:ln>
          <a:effectLst>
            <a:outerShdw blurRad="391079" dist="38100" dir="2700000" sx="101000" sy="101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2800" u="none" strike="noStrike" cap="none" spc="0" normalizeH="0" baseline="0">
              <a:ln>
                <a:noFill/>
              </a:ln>
              <a:effectLst/>
              <a:uFillTx/>
              <a:latin typeface="Ember Modern Display Standard" panose="020B0503020204020204" pitchFamily="34" charset="0"/>
              <a:ea typeface="Helvetica Neue Medium"/>
              <a:cs typeface="Helvetica Neue Medium"/>
              <a:sym typeface="Helvetica Neue Medium"/>
            </a:endParaRPr>
          </a:p>
        </p:txBody>
      </p:sp>
      <p:sp>
        <p:nvSpPr>
          <p:cNvPr id="6"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0E6877A6-7797-48FE-A6EC-3357D16E339D}"/>
              </a:ext>
            </a:extLst>
          </p:cNvPr>
          <p:cNvSpPr txBox="1">
            <a:spLocks/>
          </p:cNvSpPr>
          <p:nvPr/>
        </p:nvSpPr>
        <p:spPr>
          <a:xfrm>
            <a:off x="15773671" y="10714419"/>
            <a:ext cx="7898137" cy="1631216"/>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marL="571500" indent="-571500">
              <a:buFont typeface="Wingdings" pitchFamily="2" charset="2"/>
              <a:buChar char="ü"/>
            </a:pPr>
            <a:r>
              <a:rPr lang="en-GB" sz="4000" b="1" dirty="0">
                <a:solidFill>
                  <a:schemeClr val="bg2"/>
                </a:solidFill>
              </a:rPr>
              <a:t>Verify SC codes on labels</a:t>
            </a:r>
          </a:p>
          <a:p>
            <a:pPr marL="571500" indent="-571500">
              <a:buFont typeface="Wingdings" pitchFamily="2" charset="2"/>
              <a:buChar char="ü"/>
            </a:pPr>
            <a:r>
              <a:rPr lang="en-GB" sz="4000" b="1" dirty="0">
                <a:solidFill>
                  <a:schemeClr val="bg2"/>
                </a:solidFill>
              </a:rPr>
              <a:t>Follow SC instructions exactly</a:t>
            </a:r>
          </a:p>
        </p:txBody>
      </p:sp>
    </p:spTree>
    <p:extLst>
      <p:ext uri="{BB962C8B-B14F-4D97-AF65-F5344CB8AC3E}">
        <p14:creationId xmlns:p14="http://schemas.microsoft.com/office/powerpoint/2010/main" val="378891065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E97F1-E4BE-62FE-801A-D578D3B5EE46}"/>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BD32F466-7425-25DC-9CA6-43937536E9E2}"/>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a:t>8</a:t>
            </a:fld>
            <a:endParaRPr lang="en-GB"/>
          </a:p>
        </p:txBody>
      </p:sp>
      <p:sp>
        <p:nvSpPr>
          <p:cNvPr id="6"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F9D0334A-0E2E-D6D0-7126-53A332836A35}"/>
              </a:ext>
            </a:extLst>
          </p:cNvPr>
          <p:cNvSpPr txBox="1">
            <a:spLocks/>
          </p:cNvSpPr>
          <p:nvPr/>
        </p:nvSpPr>
        <p:spPr>
          <a:xfrm>
            <a:off x="708581" y="4726778"/>
            <a:ext cx="15777514" cy="6740307"/>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latin typeface="Ember Modern Display Standard" panose="020B0503020204020204" pitchFamily="34" charset="0"/>
              </a:rPr>
              <a:t>Misconception 1:</a:t>
            </a:r>
          </a:p>
          <a:p>
            <a:pPr algn="just">
              <a:lnSpc>
                <a:spcPct val="100000"/>
              </a:lnSpc>
            </a:pPr>
            <a:r>
              <a:rPr lang="en-GB" sz="3200" dirty="0">
                <a:solidFill>
                  <a:schemeClr val="bg2"/>
                </a:solidFill>
                <a:latin typeface="Ember Modern Display Standard" panose="020B0503020204020204" pitchFamily="34" charset="0"/>
              </a:rPr>
              <a:t>Amazon Freight owns all its trucks and directly employs drivers, so it should have full control over operations. Rescheduling or equipment issues are the result of mismanagement.</a:t>
            </a:r>
          </a:p>
          <a:p>
            <a:pPr algn="just">
              <a:lnSpc>
                <a:spcPct val="100000"/>
              </a:lnSpc>
            </a:pPr>
            <a:endParaRPr lang="en-GB" sz="3200" b="1" dirty="0">
              <a:solidFill>
                <a:schemeClr val="bg2"/>
              </a:solidFill>
              <a:latin typeface="Ember Modern Display Standard" panose="020B0503020204020204" pitchFamily="34" charset="0"/>
            </a:endParaRPr>
          </a:p>
          <a:p>
            <a:pPr algn="just">
              <a:lnSpc>
                <a:spcPct val="100000"/>
              </a:lnSpc>
            </a:pPr>
            <a:r>
              <a:rPr lang="en-GB" sz="4000" b="1" dirty="0">
                <a:solidFill>
                  <a:schemeClr val="bg2"/>
                </a:solidFill>
                <a:latin typeface="Ember Modern Display Standard" panose="020B0503020204020204" pitchFamily="34" charset="0"/>
              </a:rPr>
              <a:t>Correction:</a:t>
            </a:r>
          </a:p>
          <a:p>
            <a:pPr algn="just">
              <a:lnSpc>
                <a:spcPct val="100000"/>
              </a:lnSpc>
            </a:pPr>
            <a:r>
              <a:rPr lang="en-GB" sz="3200" dirty="0">
                <a:solidFill>
                  <a:schemeClr val="bg2"/>
                </a:solidFill>
                <a:latin typeface="Ember Modern Display Standard" panose="020B0503020204020204" pitchFamily="34" charset="0"/>
              </a:rPr>
              <a:t>Amazon Freight does not fully own its fleet or directly employ all drivers. We leverage a strategic network of Amazon-managed fleets and trusted carrier partners to provide comprehensive coverage and flexible capacity.</a:t>
            </a:r>
          </a:p>
          <a:p>
            <a:pPr algn="just">
              <a:lnSpc>
                <a:spcPct val="100000"/>
              </a:lnSpc>
            </a:pPr>
            <a:endParaRPr lang="en-GB" sz="3200" dirty="0">
              <a:solidFill>
                <a:schemeClr val="bg2"/>
              </a:solidFill>
              <a:latin typeface="Ember Modern Display Standard" panose="020B0503020204020204" pitchFamily="34" charset="0"/>
            </a:endParaRPr>
          </a:p>
          <a:p>
            <a:pPr marL="342900" indent="-342900" algn="just">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This diverse supply model enables us to serve more customers efficiently.</a:t>
            </a:r>
          </a:p>
          <a:p>
            <a:pPr marL="342900" indent="-342900" algn="just">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Equipment availability and scheduling can be affected by factors across the partner network.</a:t>
            </a:r>
          </a:p>
          <a:p>
            <a:pPr marL="342900" indent="-342900" algn="just">
              <a:lnSpc>
                <a:spcPct val="100000"/>
              </a:lnSpc>
              <a:buFont typeface="Arial" panose="020B0604020202020204" pitchFamily="34" charset="0"/>
              <a:buChar char="•"/>
            </a:pPr>
            <a:r>
              <a:rPr lang="en-GB" sz="3200" dirty="0">
                <a:solidFill>
                  <a:schemeClr val="bg2"/>
                </a:solidFill>
                <a:latin typeface="Ember Modern Display Standard" panose="020B0503020204020204" pitchFamily="34" charset="0"/>
              </a:rPr>
              <a:t>We maintain high service standards through rigorous partner selection and integrated systems, and continuously optimize coordination across the network.</a:t>
            </a:r>
          </a:p>
        </p:txBody>
      </p:sp>
      <p:sp>
        <p:nvSpPr>
          <p:cNvPr id="9" name="Slide Title">
            <a:extLst>
              <a:ext uri="{FF2B5EF4-FFF2-40B4-BE49-F238E27FC236}">
                <a16:creationId xmlns:a16="http://schemas.microsoft.com/office/drawing/2014/main" id="{9F94628C-18D4-E97D-9B06-B1DE5DCCC451}"/>
              </a:ext>
            </a:extLst>
          </p:cNvPr>
          <p:cNvSpPr txBox="1">
            <a:spLocks/>
          </p:cNvSpPr>
          <p:nvPr/>
        </p:nvSpPr>
        <p:spPr>
          <a:xfrm>
            <a:off x="705182" y="1151677"/>
            <a:ext cx="14899593" cy="2800767"/>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pPr>
              <a:lnSpc>
                <a:spcPct val="100000"/>
              </a:lnSpc>
            </a:pPr>
            <a:r>
              <a:rPr lang="en-GB" sz="8800" b="1" dirty="0">
                <a:solidFill>
                  <a:schemeClr val="bg1"/>
                </a:solidFill>
              </a:rPr>
              <a:t>Amazon Freight:</a:t>
            </a:r>
          </a:p>
          <a:p>
            <a:pPr>
              <a:lnSpc>
                <a:spcPct val="100000"/>
              </a:lnSpc>
            </a:pPr>
            <a:r>
              <a:rPr lang="en-GB" sz="8800" b="1" dirty="0">
                <a:solidFill>
                  <a:schemeClr val="bg2"/>
                </a:solidFill>
              </a:rPr>
              <a:t>understanding our role</a:t>
            </a:r>
          </a:p>
        </p:txBody>
      </p:sp>
      <p:pic>
        <p:nvPicPr>
          <p:cNvPr id="15" name="Picture 14">
            <a:extLst>
              <a:ext uri="{FF2B5EF4-FFF2-40B4-BE49-F238E27FC236}">
                <a16:creationId xmlns:a16="http://schemas.microsoft.com/office/drawing/2014/main" id="{DA92548C-29B2-5170-56E7-E83F0FF791AC}"/>
              </a:ext>
            </a:extLst>
          </p:cNvPr>
          <p:cNvPicPr>
            <a:picLocks noChangeAspect="1"/>
          </p:cNvPicPr>
          <p:nvPr/>
        </p:nvPicPr>
        <p:blipFill>
          <a:blip r:embed="rId3">
            <a:extLst>
              <a:ext uri="{28A0092B-C50C-407E-A947-70E740481C1C}">
                <a14:useLocalDpi xmlns:a14="http://schemas.microsoft.com/office/drawing/2010/main" val="0"/>
              </a:ext>
            </a:extLst>
          </a:blip>
          <a:srcRect l="15823" r="40965"/>
          <a:stretch/>
        </p:blipFill>
        <p:spPr>
          <a:xfrm>
            <a:off x="17467385" y="1675362"/>
            <a:ext cx="6916615" cy="10670954"/>
          </a:xfrm>
          <a:prstGeom prst="rect">
            <a:avLst/>
          </a:prstGeom>
        </p:spPr>
      </p:pic>
    </p:spTree>
    <p:extLst>
      <p:ext uri="{BB962C8B-B14F-4D97-AF65-F5344CB8AC3E}">
        <p14:creationId xmlns:p14="http://schemas.microsoft.com/office/powerpoint/2010/main" val="14082844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B473-EB90-55DB-8273-B35AD6CF814A}"/>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B263BC4E-CC7A-3688-C8D8-C1CC5B312D30}"/>
              </a:ext>
            </a:extLst>
          </p:cNvPr>
          <p:cNvSpPr txBox="1">
            <a:spLocks noGrp="1"/>
          </p:cNvSpPr>
          <p:nvPr>
            <p:ph type="sldNum" sz="quarter" idx="2"/>
          </p:nvPr>
        </p:nvSpPr>
        <p:spPr>
          <a:xfrm>
            <a:off x="23437492" y="12870899"/>
            <a:ext cx="234316" cy="381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lang="en-GB"/>
              <a:t>9</a:t>
            </a:fld>
            <a:endParaRPr lang="en-GB"/>
          </a:p>
        </p:txBody>
      </p:sp>
      <p:sp>
        <p:nvSpPr>
          <p:cNvPr id="6" name="Lorem ipsum dolor sit amet consectetur. Gravida odio pellentesque feugiat odio sed proin in viverra. Consectetur pretium quam amet praesent tempor. Purus blandit nulla non tristique. Pulvinar convallis semper pretium bibendum diam.  Consectetur pretium q">
            <a:extLst>
              <a:ext uri="{FF2B5EF4-FFF2-40B4-BE49-F238E27FC236}">
                <a16:creationId xmlns:a16="http://schemas.microsoft.com/office/drawing/2014/main" id="{E2C4E43F-EFD2-922A-CBD1-474A87A15EA8}"/>
              </a:ext>
            </a:extLst>
          </p:cNvPr>
          <p:cNvSpPr txBox="1">
            <a:spLocks/>
          </p:cNvSpPr>
          <p:nvPr/>
        </p:nvSpPr>
        <p:spPr>
          <a:xfrm>
            <a:off x="708581" y="4726778"/>
            <a:ext cx="15777514" cy="6247864"/>
          </a:xfrm>
          <a:prstGeom prst="rect">
            <a:avLst/>
          </a:prstGeom>
        </p:spPr>
        <p:txBody>
          <a:bodyPr wrap="square">
            <a:spAutoFit/>
          </a:bodyPr>
          <a:lstStyle>
            <a:lvl1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1pPr>
            <a:lvl2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2pPr>
            <a:lvl3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3pPr>
            <a:lvl4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4pPr>
            <a:lvl5pPr marL="0" marR="0" indent="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5pPr>
            <a:lvl6pPr marL="0" marR="0" indent="3556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6pPr>
            <a:lvl7pPr marL="0" marR="0" indent="7112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7pPr>
            <a:lvl8pPr marL="0" marR="0" indent="10668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8pPr>
            <a:lvl9pPr marL="0" marR="0" indent="1422400" algn="l" defTabSz="825500" rtl="0" eaLnBrk="1" latinLnBrk="0" hangingPunct="1">
              <a:lnSpc>
                <a:spcPts val="6000"/>
              </a:lnSpc>
              <a:spcBef>
                <a:spcPts val="0"/>
              </a:spcBef>
              <a:spcAft>
                <a:spcPts val="0"/>
              </a:spcAft>
              <a:buClrTx/>
              <a:buSzTx/>
              <a:buFontTx/>
              <a:buNone/>
              <a:tabLst/>
              <a:defRPr sz="5800" b="0" i="0" u="none" strike="noStrike" cap="none" spc="0" baseline="0">
                <a:solidFill>
                  <a:srgbClr val="FFFFFF"/>
                </a:solidFill>
                <a:uFillTx/>
                <a:latin typeface="+mn-lt"/>
                <a:ea typeface="+mn-ea"/>
                <a:cs typeface="+mn-cs"/>
                <a:sym typeface="Ember Modern Display Standard Regular"/>
              </a:defRPr>
            </a:lvl9pPr>
          </a:lstStyle>
          <a:p>
            <a:pPr algn="just">
              <a:lnSpc>
                <a:spcPct val="100000"/>
              </a:lnSpc>
            </a:pPr>
            <a:r>
              <a:rPr lang="en-GB" sz="4000" b="1" dirty="0">
                <a:solidFill>
                  <a:schemeClr val="bg2"/>
                </a:solidFill>
                <a:latin typeface="Ember Modern Display Standard" panose="020B0503020204020204" pitchFamily="34" charset="0"/>
              </a:rPr>
              <a:t>Misconception 2:</a:t>
            </a:r>
          </a:p>
          <a:p>
            <a:pPr algn="just">
              <a:lnSpc>
                <a:spcPct val="100000"/>
              </a:lnSpc>
            </a:pPr>
            <a:r>
              <a:rPr lang="en-GB" sz="3200" dirty="0">
                <a:solidFill>
                  <a:schemeClr val="bg2"/>
                </a:solidFill>
                <a:latin typeface="Ember Modern Display Standard" panose="020B0503020204020204" pitchFamily="34" charset="0"/>
              </a:rPr>
              <a:t>Amazon Freight issues chargebacks, so disputes should be addressed to Amazon Freight.</a:t>
            </a:r>
          </a:p>
          <a:p>
            <a:pPr algn="just">
              <a:lnSpc>
                <a:spcPct val="100000"/>
              </a:lnSpc>
            </a:pPr>
            <a:endParaRPr lang="en-GB" sz="3200" b="1" dirty="0">
              <a:solidFill>
                <a:schemeClr val="bg2"/>
              </a:solidFill>
              <a:latin typeface="Ember Modern Display Standard" panose="020B0503020204020204" pitchFamily="34" charset="0"/>
            </a:endParaRPr>
          </a:p>
          <a:p>
            <a:pPr algn="just">
              <a:lnSpc>
                <a:spcPct val="100000"/>
              </a:lnSpc>
            </a:pPr>
            <a:r>
              <a:rPr lang="en-GB" sz="4000" b="1" dirty="0">
                <a:solidFill>
                  <a:schemeClr val="bg2"/>
                </a:solidFill>
                <a:latin typeface="Ember Modern Display Standard" panose="020B0503020204020204" pitchFamily="34" charset="0"/>
              </a:rPr>
              <a:t>Correction:</a:t>
            </a:r>
          </a:p>
          <a:p>
            <a:pPr algn="just">
              <a:lnSpc>
                <a:spcPct val="100000"/>
              </a:lnSpc>
            </a:pPr>
            <a:r>
              <a:rPr lang="en-GB" sz="3200" dirty="0">
                <a:solidFill>
                  <a:schemeClr val="bg2"/>
                </a:solidFill>
                <a:latin typeface="Ember Modern Display Standard" panose="020B0503020204020204" pitchFamily="34" charset="0"/>
              </a:rPr>
              <a:t>Chargebacks are managed by the Amazon Retail team through Vendor Central. Amazon Freight supports you in navigating the process:</a:t>
            </a:r>
          </a:p>
          <a:p>
            <a:pPr algn="just">
              <a:lnSpc>
                <a:spcPct val="100000"/>
              </a:lnSpc>
            </a:pPr>
            <a:endParaRPr lang="en-GB" sz="3200" dirty="0">
              <a:solidFill>
                <a:schemeClr val="bg2"/>
              </a:solidFill>
              <a:latin typeface="Ember Modern Display Standard" panose="020B0503020204020204" pitchFamily="34" charset="0"/>
            </a:endParaRPr>
          </a:p>
          <a:p>
            <a:pPr marL="342900" indent="-342900">
              <a:lnSpc>
                <a:spcPct val="100000"/>
              </a:lnSpc>
              <a:buFont typeface="Arial" panose="020B0604020202020204" pitchFamily="34" charset="0"/>
              <a:buChar char="•"/>
            </a:pPr>
            <a:r>
              <a:rPr lang="en-GB" sz="3200" b="1" dirty="0">
                <a:solidFill>
                  <a:schemeClr val="bg2"/>
                </a:solidFill>
                <a:latin typeface="Ember Modern Display Standard" panose="020B0503020204020204" pitchFamily="34" charset="0"/>
              </a:rPr>
              <a:t>Step 1: </a:t>
            </a:r>
            <a:r>
              <a:rPr lang="en-GB" sz="3200" dirty="0">
                <a:solidFill>
                  <a:schemeClr val="bg2"/>
                </a:solidFill>
                <a:latin typeface="Ember Modern Display Standard" panose="020B0503020204020204" pitchFamily="34" charset="0"/>
              </a:rPr>
              <a:t>Submit disputes in Vendor Central within 30 days of issuance.</a:t>
            </a:r>
          </a:p>
          <a:p>
            <a:pPr marL="342900" indent="-342900">
              <a:lnSpc>
                <a:spcPct val="100000"/>
              </a:lnSpc>
              <a:buFont typeface="Arial" panose="020B0604020202020204" pitchFamily="34" charset="0"/>
              <a:buChar char="•"/>
            </a:pPr>
            <a:r>
              <a:rPr lang="en-GB" sz="3200" b="1" dirty="0">
                <a:solidFill>
                  <a:schemeClr val="bg2"/>
                </a:solidFill>
                <a:latin typeface="Ember Modern Display Standard" panose="020B0503020204020204" pitchFamily="34" charset="0"/>
              </a:rPr>
              <a:t>Step 2: </a:t>
            </a:r>
            <a:r>
              <a:rPr lang="en-GB" sz="3200" dirty="0">
                <a:solidFill>
                  <a:schemeClr val="bg2"/>
                </a:solidFill>
                <a:latin typeface="Ember Modern Display Standard" panose="020B0503020204020204" pitchFamily="34" charset="0"/>
              </a:rPr>
              <a:t>If denied, contact </a:t>
            </a:r>
            <a:r>
              <a:rPr lang="en-GB" sz="3200" dirty="0">
                <a:solidFill>
                  <a:schemeClr val="bg2"/>
                </a:solidFill>
                <a:latin typeface="Ember Modern Display Standard" panose="020B0503020204020204" pitchFamily="34" charset="0"/>
                <a:hlinkClick r:id="rId3"/>
              </a:rPr>
              <a:t>freight-vendor-chargebacks@amazon.com</a:t>
            </a:r>
            <a:r>
              <a:rPr lang="en-GB" sz="3200" dirty="0">
                <a:solidFill>
                  <a:schemeClr val="bg2"/>
                </a:solidFill>
                <a:latin typeface="Ember Modern Display Standard" panose="020B0503020204020204" pitchFamily="34" charset="0"/>
              </a:rPr>
              <a:t>, especially for: ASN/BOL mismatches, PO delivery timing issues, No-call/no-show cases, Load rejections</a:t>
            </a:r>
          </a:p>
          <a:p>
            <a:pPr marL="342900" indent="-342900">
              <a:lnSpc>
                <a:spcPct val="100000"/>
              </a:lnSpc>
              <a:buFont typeface="Arial" panose="020B0604020202020204" pitchFamily="34" charset="0"/>
              <a:buChar char="•"/>
            </a:pPr>
            <a:r>
              <a:rPr lang="en-GB" sz="3200" b="1" dirty="0">
                <a:solidFill>
                  <a:schemeClr val="bg2"/>
                </a:solidFill>
                <a:latin typeface="Ember Modern Display Standard" panose="020B0503020204020204" pitchFamily="34" charset="0"/>
              </a:rPr>
              <a:t>Pro tip: </a:t>
            </a:r>
            <a:r>
              <a:rPr lang="en-GB" sz="3200" dirty="0">
                <a:solidFill>
                  <a:schemeClr val="bg2"/>
                </a:solidFill>
                <a:latin typeface="Ember Modern Display Standard" panose="020B0503020204020204" pitchFamily="34" charset="0"/>
              </a:rPr>
              <a:t>Always include your original dispute documentation and Retail response for faster review.</a:t>
            </a:r>
          </a:p>
        </p:txBody>
      </p:sp>
      <p:sp>
        <p:nvSpPr>
          <p:cNvPr id="9" name="Slide Title">
            <a:extLst>
              <a:ext uri="{FF2B5EF4-FFF2-40B4-BE49-F238E27FC236}">
                <a16:creationId xmlns:a16="http://schemas.microsoft.com/office/drawing/2014/main" id="{1D335C11-EA0E-93BD-A845-9CB54017FA63}"/>
              </a:ext>
            </a:extLst>
          </p:cNvPr>
          <p:cNvSpPr txBox="1">
            <a:spLocks/>
          </p:cNvSpPr>
          <p:nvPr/>
        </p:nvSpPr>
        <p:spPr>
          <a:xfrm>
            <a:off x="705182" y="1151677"/>
            <a:ext cx="14899593" cy="2800767"/>
          </a:xfrm>
          <a:prstGeom prst="rect">
            <a:avLst/>
          </a:prstGeom>
        </p:spPr>
        <p:txBody>
          <a:bodyPr wrap="square" anchor="t">
            <a:spAutoFit/>
          </a:bodyPr>
          <a:lstStyle>
            <a:lvl1pPr marL="0" marR="0" indent="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1pPr>
            <a:lvl2pPr marL="0" marR="0" indent="457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2pPr>
            <a:lvl3pPr marL="0" marR="0" indent="914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3pPr>
            <a:lvl4pPr marL="0" marR="0" indent="1371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4pPr>
            <a:lvl5pPr marL="0" marR="0" indent="18288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5pPr>
            <a:lvl6pPr marL="0" marR="0" indent="22860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6pPr>
            <a:lvl7pPr marL="0" marR="0" indent="27432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7pPr>
            <a:lvl8pPr marL="0" marR="0" indent="32004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8pPr>
            <a:lvl9pPr marL="0" marR="0" indent="3657600" algn="l" defTabSz="825500" rtl="0" eaLnBrk="1" latinLnBrk="0" hangingPunct="1">
              <a:lnSpc>
                <a:spcPts val="16000"/>
              </a:lnSpc>
              <a:spcBef>
                <a:spcPts val="0"/>
              </a:spcBef>
              <a:spcAft>
                <a:spcPts val="0"/>
              </a:spcAft>
              <a:buClrTx/>
              <a:buSzTx/>
              <a:buFontTx/>
              <a:buNone/>
              <a:tabLst/>
              <a:defRPr sz="18400" b="0" i="0" u="none" strike="noStrike" cap="none" spc="0" baseline="0">
                <a:solidFill>
                  <a:srgbClr val="FFFFFF"/>
                </a:solidFill>
                <a:uFillTx/>
                <a:latin typeface="+mj-lt"/>
                <a:ea typeface="+mj-ea"/>
                <a:cs typeface="+mj-cs"/>
                <a:sym typeface="Ember Modern Display Standard Bold"/>
              </a:defRPr>
            </a:lvl9pPr>
          </a:lstStyle>
          <a:p>
            <a:pPr>
              <a:lnSpc>
                <a:spcPct val="100000"/>
              </a:lnSpc>
            </a:pPr>
            <a:r>
              <a:rPr lang="en-GB" sz="8800" b="1" dirty="0">
                <a:solidFill>
                  <a:schemeClr val="bg1"/>
                </a:solidFill>
              </a:rPr>
              <a:t>Amazon Freight:</a:t>
            </a:r>
          </a:p>
          <a:p>
            <a:pPr>
              <a:lnSpc>
                <a:spcPct val="100000"/>
              </a:lnSpc>
            </a:pPr>
            <a:r>
              <a:rPr lang="en-GB" sz="8800" b="1" dirty="0">
                <a:solidFill>
                  <a:schemeClr val="bg2"/>
                </a:solidFill>
              </a:rPr>
              <a:t>understanding our role</a:t>
            </a:r>
          </a:p>
        </p:txBody>
      </p:sp>
      <p:pic>
        <p:nvPicPr>
          <p:cNvPr id="15" name="Picture 14">
            <a:extLst>
              <a:ext uri="{FF2B5EF4-FFF2-40B4-BE49-F238E27FC236}">
                <a16:creationId xmlns:a16="http://schemas.microsoft.com/office/drawing/2014/main" id="{B796C074-8941-34D9-6D85-877C25E48562}"/>
              </a:ext>
            </a:extLst>
          </p:cNvPr>
          <p:cNvPicPr>
            <a:picLocks noChangeAspect="1"/>
          </p:cNvPicPr>
          <p:nvPr/>
        </p:nvPicPr>
        <p:blipFill>
          <a:blip r:embed="rId4">
            <a:extLst>
              <a:ext uri="{28A0092B-C50C-407E-A947-70E740481C1C}">
                <a14:useLocalDpi xmlns:a14="http://schemas.microsoft.com/office/drawing/2010/main" val="0"/>
              </a:ext>
            </a:extLst>
          </a:blip>
          <a:srcRect l="15823" r="40965"/>
          <a:stretch/>
        </p:blipFill>
        <p:spPr>
          <a:xfrm>
            <a:off x="17467385" y="1675362"/>
            <a:ext cx="6916615" cy="10670954"/>
          </a:xfrm>
          <a:prstGeom prst="rect">
            <a:avLst/>
          </a:prstGeom>
        </p:spPr>
      </p:pic>
    </p:spTree>
    <p:extLst>
      <p:ext uri="{BB962C8B-B14F-4D97-AF65-F5344CB8AC3E}">
        <p14:creationId xmlns:p14="http://schemas.microsoft.com/office/powerpoint/2010/main" val="232942647"/>
      </p:ext>
    </p:extLst>
  </p:cSld>
  <p:clrMapOvr>
    <a:masterClrMapping/>
  </p:clrMapOvr>
  <p:transition spd="med"/>
</p:sld>
</file>

<file path=ppt/theme/theme1.xml><?xml version="1.0" encoding="utf-8"?>
<a:theme xmlns:a="http://schemas.openxmlformats.org/drawingml/2006/main" name="White">
  <a:themeElements>
    <a:clrScheme name="AF_2025Colours">
      <a:dk1>
        <a:srgbClr val="0578FF"/>
      </a:dk1>
      <a:lt1>
        <a:srgbClr val="FFFFFF"/>
      </a:lt1>
      <a:dk2>
        <a:srgbClr val="0F141A"/>
      </a:dk2>
      <a:lt2>
        <a:srgbClr val="F5F3EF"/>
      </a:lt2>
      <a:accent1>
        <a:srgbClr val="00418D"/>
      </a:accent1>
      <a:accent2>
        <a:srgbClr val="B6D8FF"/>
      </a:accent2>
      <a:accent3>
        <a:srgbClr val="CAED3A"/>
      </a:accent3>
      <a:accent4>
        <a:srgbClr val="E17145"/>
      </a:accent4>
      <a:accent5>
        <a:srgbClr val="3BB8FF"/>
      </a:accent5>
      <a:accent6>
        <a:srgbClr val="0578FF"/>
      </a:accent6>
      <a:hlink>
        <a:srgbClr val="0578FF"/>
      </a:hlink>
      <a:folHlink>
        <a:srgbClr val="0578FF"/>
      </a:folHlink>
    </a:clrScheme>
    <a:fontScheme name="White">
      <a:majorFont>
        <a:latin typeface="Ember Modern Display Standard Bold"/>
        <a:ea typeface="Ember Modern Display Standard Bold"/>
        <a:cs typeface="Ember Modern Display Standard Bold"/>
      </a:majorFont>
      <a:minorFont>
        <a:latin typeface="Ember Modern Display Standard Regular"/>
        <a:ea typeface="Ember Modern Display Standard Regular"/>
        <a:cs typeface="Ember Modern Display Standard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578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1D00ABB8-4146-2846-96E5-B763DE72B658}" vid="{4E171567-D3D3-B044-9FBA-E1B753FB6E8C}"/>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Ember Modern Display Standard Bold"/>
        <a:ea typeface="Ember Modern Display Standard Bold"/>
        <a:cs typeface="Ember Modern Display Standard Bold"/>
      </a:majorFont>
      <a:minorFont>
        <a:latin typeface="Ember Modern Display Standard Regular"/>
        <a:ea typeface="Ember Modern Display Standard Regular"/>
        <a:cs typeface="Ember Modern Display Standard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578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38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Ember Modern Display Standar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8f7e31-331f-4225-baae-eaf7a8a46b8d">
      <Terms xmlns="http://schemas.microsoft.com/office/infopath/2007/PartnerControls"/>
    </lcf76f155ced4ddcb4097134ff3c332f>
    <TaxCatchAll xmlns="0f3645a3-dd2b-4707-a4ba-6a7500fe52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03A4FC1D006741A00E92D4CF7324B3" ma:contentTypeVersion="11" ma:contentTypeDescription="Create a new document." ma:contentTypeScope="" ma:versionID="cef94f47739ba7371ff413ca231cb9c7">
  <xsd:schema xmlns:xsd="http://www.w3.org/2001/XMLSchema" xmlns:xs="http://www.w3.org/2001/XMLSchema" xmlns:p="http://schemas.microsoft.com/office/2006/metadata/properties" xmlns:ns2="dd8f7e31-331f-4225-baae-eaf7a8a46b8d" xmlns:ns3="0f3645a3-dd2b-4707-a4ba-6a7500fe52fd" targetNamespace="http://schemas.microsoft.com/office/2006/metadata/properties" ma:root="true" ma:fieldsID="24f2285a6454b198a11fc6f6bcfe7afb" ns2:_="" ns3:_="">
    <xsd:import namespace="dd8f7e31-331f-4225-baae-eaf7a8a46b8d"/>
    <xsd:import namespace="0f3645a3-dd2b-4707-a4ba-6a7500fe52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f7e31-331f-4225-baae-eaf7a8a46b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7839dc8-c537-42b6-a5a9-a537040d25b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3645a3-dd2b-4707-a4ba-6a7500fe52f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18ceaa1-e08d-4db9-907f-da58eab525e1}" ma:internalName="TaxCatchAll" ma:showField="CatchAllData" ma:web="0f3645a3-dd2b-4707-a4ba-6a7500fe52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B9E612-FF58-47BA-A707-F7723A2844AE}">
  <ds:schemaRefs>
    <ds:schemaRef ds:uri="http://schemas.microsoft.com/sharepoint/v3/contenttype/forms"/>
  </ds:schemaRefs>
</ds:datastoreItem>
</file>

<file path=customXml/itemProps2.xml><?xml version="1.0" encoding="utf-8"?>
<ds:datastoreItem xmlns:ds="http://schemas.openxmlformats.org/officeDocument/2006/customXml" ds:itemID="{BFBE879A-31F5-4842-8CAE-7A676DE4E358}">
  <ds:schemaRefs>
    <ds:schemaRef ds:uri="http://www.w3.org/XML/1998/namespace"/>
    <ds:schemaRef ds:uri="http://purl.org/dc/terms/"/>
    <ds:schemaRef ds:uri="http://schemas.microsoft.com/office/2006/metadata/properties"/>
    <ds:schemaRef ds:uri="dd8f7e31-331f-4225-baae-eaf7a8a46b8d"/>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0f3645a3-dd2b-4707-a4ba-6a7500fe52fd"/>
  </ds:schemaRefs>
</ds:datastoreItem>
</file>

<file path=customXml/itemProps3.xml><?xml version="1.0" encoding="utf-8"?>
<ds:datastoreItem xmlns:ds="http://schemas.openxmlformats.org/officeDocument/2006/customXml" ds:itemID="{79739B44-02E7-457F-ABBA-5E0A391E24AC}">
  <ds:schemaRefs>
    <ds:schemaRef ds:uri="0f3645a3-dd2b-4707-a4ba-6a7500fe52fd"/>
    <ds:schemaRef ds:uri="dd8f7e31-331f-4225-baae-eaf7a8a46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White</Template>
  <TotalTime>1564</TotalTime>
  <Words>1050</Words>
  <Application>Microsoft Macintosh PowerPoint</Application>
  <PresentationFormat>Custom</PresentationFormat>
  <Paragraphs>135</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Ember Modern Display Standard</vt:lpstr>
      <vt:lpstr>Ember Modern Display Standard Regular</vt:lpstr>
      <vt:lpstr>Wingdings</vt:lpstr>
      <vt:lpstr>Ember Modern Display Standard Bold</vt:lpstr>
      <vt:lpstr>Arial</vt:lpstr>
      <vt:lpstr>Amazon Ember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get shipping.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Fantini, Alessandro</dc:creator>
  <cp:keywords/>
  <dc:description/>
  <cp:lastModifiedBy>Fantini, Alessandro</cp:lastModifiedBy>
  <cp:revision>77</cp:revision>
  <cp:lastPrinted>2025-05-01T14:00:01Z</cp:lastPrinted>
  <dcterms:created xsi:type="dcterms:W3CDTF">2025-04-15T11:45:59Z</dcterms:created>
  <dcterms:modified xsi:type="dcterms:W3CDTF">2025-09-02T11:32:20Z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0x010100F903A4FC1D006741A00E92D4CF7324B3</vt:lpwstr>
  </property>
  <property fmtid="{D5CDD505-2E9C-101B-9397-08002B2CF9AE}" pid="3" name="MediaServiceImageTags">
    <vt:lpwstr/>
  </property>
  <property fmtid="{D5CDD505-2E9C-101B-9397-08002B2CF9AE}" pid="4" name="MSIP_Label_19e68092-05df-4271-8e3e-b2a4c82ba797_Enabled">
    <vt:lpwstr>true</vt:lpwstr>
  </property>
  <property fmtid="{D5CDD505-2E9C-101B-9397-08002B2CF9AE}" pid="5" name="MSIP_Label_19e68092-05df-4271-8e3e-b2a4c82ba797_SetDate">
    <vt:lpwstr>2025-08-14T14:52:21Z</vt:lpwstr>
  </property>
  <property fmtid="{D5CDD505-2E9C-101B-9397-08002B2CF9AE}" pid="6" name="MSIP_Label_19e68092-05df-4271-8e3e-b2a4c82ba797_Method">
    <vt:lpwstr>Privileged</vt:lpwstr>
  </property>
  <property fmtid="{D5CDD505-2E9C-101B-9397-08002B2CF9AE}" pid="7" name="MSIP_Label_19e68092-05df-4271-8e3e-b2a4c82ba797_Name">
    <vt:lpwstr>Amazon Confidential</vt:lpwstr>
  </property>
  <property fmtid="{D5CDD505-2E9C-101B-9397-08002B2CF9AE}" pid="8" name="MSIP_Label_19e68092-05df-4271-8e3e-b2a4c82ba797_SiteId">
    <vt:lpwstr>5280104a-472d-4538-9ccf-1e1d0efe8b1b</vt:lpwstr>
  </property>
  <property fmtid="{D5CDD505-2E9C-101B-9397-08002B2CF9AE}" pid="9" name="MSIP_Label_19e68092-05df-4271-8e3e-b2a4c82ba797_ActionId">
    <vt:lpwstr>818a2090-8fe7-49da-ac6e-773e6d903371</vt:lpwstr>
  </property>
  <property fmtid="{D5CDD505-2E9C-101B-9397-08002B2CF9AE}" pid="10" name="MSIP_Label_19e68092-05df-4271-8e3e-b2a4c82ba797_ContentBits">
    <vt:lpwstr>0</vt:lpwstr>
  </property>
  <property fmtid="{D5CDD505-2E9C-101B-9397-08002B2CF9AE}" pid="11" name="MSIP_Label_19e68092-05df-4271-8e3e-b2a4c82ba797_Tag">
    <vt:lpwstr>10, 0, 1, 2</vt:lpwstr>
  </property>
</Properties>
</file>